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8" r:id="rId5"/>
    <p:sldId id="295" r:id="rId6"/>
    <p:sldId id="299" r:id="rId7"/>
    <p:sldId id="297" r:id="rId8"/>
    <p:sldId id="298" r:id="rId9"/>
    <p:sldId id="302" r:id="rId10"/>
    <p:sldId id="303" r:id="rId11"/>
    <p:sldId id="312" r:id="rId12"/>
    <p:sldId id="314" r:id="rId13"/>
    <p:sldId id="305" r:id="rId14"/>
    <p:sldId id="317" r:id="rId15"/>
    <p:sldId id="315" r:id="rId16"/>
    <p:sldId id="316" r:id="rId17"/>
    <p:sldId id="306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7DC"/>
    <a:srgbClr val="F8F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56" autoAdjust="0"/>
    <p:restoredTop sz="67733"/>
  </p:normalViewPr>
  <p:slideViewPr>
    <p:cSldViewPr snapToGrid="0" showGuides="1">
      <p:cViewPr varScale="1">
        <p:scale>
          <a:sx n="82" d="100"/>
          <a:sy n="82" d="100"/>
        </p:scale>
        <p:origin x="88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67243F-6FB8-E04C-A297-DDBD3DF070DE}" type="doc">
      <dgm:prSet loTypeId="urn:microsoft.com/office/officeart/2005/8/layout/cycle5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9626565-DBD5-BF4D-8B4D-333FB003CF94}">
      <dgm:prSet phldrT="[Text]"/>
      <dgm:spPr/>
      <dgm:t>
        <a:bodyPr/>
        <a:lstStyle/>
        <a:p>
          <a:r>
            <a:rPr lang="en-GB" dirty="0"/>
            <a:t>Colonel Blotto</a:t>
          </a:r>
        </a:p>
      </dgm:t>
    </dgm:pt>
    <dgm:pt modelId="{E26C1EF6-E29C-CC4C-B4D8-744F5CE47E37}" type="parTrans" cxnId="{08F3BDFF-63A8-F840-B63A-1F3D3777C3DF}">
      <dgm:prSet/>
      <dgm:spPr/>
      <dgm:t>
        <a:bodyPr/>
        <a:lstStyle/>
        <a:p>
          <a:endParaRPr lang="en-GB"/>
        </a:p>
      </dgm:t>
    </dgm:pt>
    <dgm:pt modelId="{95676D4B-0884-204E-8BF8-0A9FA8EEC94E}" type="sibTrans" cxnId="{08F3BDFF-63A8-F840-B63A-1F3D3777C3DF}">
      <dgm:prSet/>
      <dgm:spPr>
        <a:ln w="25400">
          <a:solidFill>
            <a:schemeClr val="tx2"/>
          </a:solidFill>
        </a:ln>
      </dgm:spPr>
      <dgm:t>
        <a:bodyPr/>
        <a:lstStyle/>
        <a:p>
          <a:endParaRPr lang="en-GB">
            <a:ln>
              <a:noFill/>
            </a:ln>
          </a:endParaRPr>
        </a:p>
      </dgm:t>
    </dgm:pt>
    <dgm:pt modelId="{BADC6FC1-D0CC-464C-A86A-5B5B5FF69E3D}">
      <dgm:prSet phldrT="[Text]"/>
      <dgm:spPr/>
      <dgm:t>
        <a:bodyPr/>
        <a:lstStyle/>
        <a:p>
          <a:r>
            <a:rPr lang="en-GB" dirty="0"/>
            <a:t>Colonel Lotto</a:t>
          </a:r>
        </a:p>
      </dgm:t>
    </dgm:pt>
    <dgm:pt modelId="{EE6F33B0-9F06-3247-99F4-72B332F7D762}" type="parTrans" cxnId="{5700461F-9335-9348-994C-72F26677B474}">
      <dgm:prSet/>
      <dgm:spPr/>
      <dgm:t>
        <a:bodyPr/>
        <a:lstStyle/>
        <a:p>
          <a:endParaRPr lang="en-GB"/>
        </a:p>
      </dgm:t>
    </dgm:pt>
    <dgm:pt modelId="{EEC03ED6-FA8F-6045-BDE4-11B8B8CDE001}" type="sibTrans" cxnId="{5700461F-9335-9348-994C-72F26677B474}">
      <dgm:prSet/>
      <dgm:spPr>
        <a:ln w="25400">
          <a:solidFill>
            <a:schemeClr val="tx2"/>
          </a:solidFill>
        </a:ln>
      </dgm:spPr>
      <dgm:t>
        <a:bodyPr/>
        <a:lstStyle/>
        <a:p>
          <a:endParaRPr lang="en-GB"/>
        </a:p>
      </dgm:t>
    </dgm:pt>
    <dgm:pt modelId="{FC237223-7806-2448-A673-C3C4D6786132}">
      <dgm:prSet phldrT="[Text]"/>
      <dgm:spPr/>
      <dgm:t>
        <a:bodyPr/>
        <a:lstStyle/>
        <a:p>
          <a:r>
            <a:rPr lang="en-GB" dirty="0"/>
            <a:t>General Lotto</a:t>
          </a:r>
        </a:p>
      </dgm:t>
    </dgm:pt>
    <dgm:pt modelId="{C764BC84-76FF-784A-9015-717702D5455F}" type="parTrans" cxnId="{4C152ED1-F2B8-1246-9A17-892821584F5C}">
      <dgm:prSet/>
      <dgm:spPr/>
      <dgm:t>
        <a:bodyPr/>
        <a:lstStyle/>
        <a:p>
          <a:endParaRPr lang="en-GB"/>
        </a:p>
      </dgm:t>
    </dgm:pt>
    <dgm:pt modelId="{BCC008AF-9C05-514A-9F4B-1CD30B4FEEF7}" type="sibTrans" cxnId="{4C152ED1-F2B8-1246-9A17-892821584F5C}">
      <dgm:prSet/>
      <dgm:spPr>
        <a:ln w="25400">
          <a:solidFill>
            <a:schemeClr val="tx2"/>
          </a:solidFill>
        </a:ln>
      </dgm:spPr>
      <dgm:t>
        <a:bodyPr/>
        <a:lstStyle/>
        <a:p>
          <a:endParaRPr lang="en-GB"/>
        </a:p>
      </dgm:t>
    </dgm:pt>
    <dgm:pt modelId="{DF68F1BA-1E3B-B549-ABD4-B8B6C5F288E4}" type="pres">
      <dgm:prSet presAssocID="{1867243F-6FB8-E04C-A297-DDBD3DF070DE}" presName="cycle" presStyleCnt="0">
        <dgm:presLayoutVars>
          <dgm:dir/>
          <dgm:resizeHandles val="exact"/>
        </dgm:presLayoutVars>
      </dgm:prSet>
      <dgm:spPr/>
    </dgm:pt>
    <dgm:pt modelId="{5F638633-08E5-0D4C-9703-CEC73E0A349F}" type="pres">
      <dgm:prSet presAssocID="{B9626565-DBD5-BF4D-8B4D-333FB003CF94}" presName="node" presStyleLbl="node1" presStyleIdx="0" presStyleCnt="3">
        <dgm:presLayoutVars>
          <dgm:bulletEnabled val="1"/>
        </dgm:presLayoutVars>
      </dgm:prSet>
      <dgm:spPr/>
    </dgm:pt>
    <dgm:pt modelId="{6AE92DF7-9517-164E-A023-A490B027F7DA}" type="pres">
      <dgm:prSet presAssocID="{B9626565-DBD5-BF4D-8B4D-333FB003CF94}" presName="spNode" presStyleCnt="0"/>
      <dgm:spPr/>
    </dgm:pt>
    <dgm:pt modelId="{BB2BD27B-3103-3346-A93D-284DB2B8B2AA}" type="pres">
      <dgm:prSet presAssocID="{95676D4B-0884-204E-8BF8-0A9FA8EEC94E}" presName="sibTrans" presStyleLbl="sibTrans1D1" presStyleIdx="0" presStyleCnt="3"/>
      <dgm:spPr/>
    </dgm:pt>
    <dgm:pt modelId="{914B6485-D176-D14C-AC7F-BBC2778ABAE8}" type="pres">
      <dgm:prSet presAssocID="{BADC6FC1-D0CC-464C-A86A-5B5B5FF69E3D}" presName="node" presStyleLbl="node1" presStyleIdx="1" presStyleCnt="3">
        <dgm:presLayoutVars>
          <dgm:bulletEnabled val="1"/>
        </dgm:presLayoutVars>
      </dgm:prSet>
      <dgm:spPr/>
    </dgm:pt>
    <dgm:pt modelId="{335311A1-FB3E-4847-9C9B-3832298CDB75}" type="pres">
      <dgm:prSet presAssocID="{BADC6FC1-D0CC-464C-A86A-5B5B5FF69E3D}" presName="spNode" presStyleCnt="0"/>
      <dgm:spPr/>
    </dgm:pt>
    <dgm:pt modelId="{6A106B19-E599-E648-A8D9-61C2A99B0F43}" type="pres">
      <dgm:prSet presAssocID="{EEC03ED6-FA8F-6045-BDE4-11B8B8CDE001}" presName="sibTrans" presStyleLbl="sibTrans1D1" presStyleIdx="1" presStyleCnt="3"/>
      <dgm:spPr/>
    </dgm:pt>
    <dgm:pt modelId="{8B94D9F0-83A6-AD40-BB59-D1A4EBB35AE5}" type="pres">
      <dgm:prSet presAssocID="{FC237223-7806-2448-A673-C3C4D6786132}" presName="node" presStyleLbl="node1" presStyleIdx="2" presStyleCnt="3">
        <dgm:presLayoutVars>
          <dgm:bulletEnabled val="1"/>
        </dgm:presLayoutVars>
      </dgm:prSet>
      <dgm:spPr/>
    </dgm:pt>
    <dgm:pt modelId="{8C830E7F-60CB-2B4A-A967-4C537B1F424F}" type="pres">
      <dgm:prSet presAssocID="{FC237223-7806-2448-A673-C3C4D6786132}" presName="spNode" presStyleCnt="0"/>
      <dgm:spPr/>
    </dgm:pt>
    <dgm:pt modelId="{196B63D9-F9CA-564F-A630-4B085CBB8E66}" type="pres">
      <dgm:prSet presAssocID="{BCC008AF-9C05-514A-9F4B-1CD30B4FEEF7}" presName="sibTrans" presStyleLbl="sibTrans1D1" presStyleIdx="2" presStyleCnt="3"/>
      <dgm:spPr/>
    </dgm:pt>
  </dgm:ptLst>
  <dgm:cxnLst>
    <dgm:cxn modelId="{5700461F-9335-9348-994C-72F26677B474}" srcId="{1867243F-6FB8-E04C-A297-DDBD3DF070DE}" destId="{BADC6FC1-D0CC-464C-A86A-5B5B5FF69E3D}" srcOrd="1" destOrd="0" parTransId="{EE6F33B0-9F06-3247-99F4-72B332F7D762}" sibTransId="{EEC03ED6-FA8F-6045-BDE4-11B8B8CDE001}"/>
    <dgm:cxn modelId="{23669A32-FB39-114C-82AE-52063355C6F8}" type="presOf" srcId="{1867243F-6FB8-E04C-A297-DDBD3DF070DE}" destId="{DF68F1BA-1E3B-B549-ABD4-B8B6C5F288E4}" srcOrd="0" destOrd="0" presId="urn:microsoft.com/office/officeart/2005/8/layout/cycle5"/>
    <dgm:cxn modelId="{B4466A4B-64BC-EA44-9FB5-344102116D5F}" type="presOf" srcId="{B9626565-DBD5-BF4D-8B4D-333FB003CF94}" destId="{5F638633-08E5-0D4C-9703-CEC73E0A349F}" srcOrd="0" destOrd="0" presId="urn:microsoft.com/office/officeart/2005/8/layout/cycle5"/>
    <dgm:cxn modelId="{779AD44F-79FC-1644-B84B-8CC2071ACC05}" type="presOf" srcId="{BADC6FC1-D0CC-464C-A86A-5B5B5FF69E3D}" destId="{914B6485-D176-D14C-AC7F-BBC2778ABAE8}" srcOrd="0" destOrd="0" presId="urn:microsoft.com/office/officeart/2005/8/layout/cycle5"/>
    <dgm:cxn modelId="{D8C71385-4EE4-8441-BF61-13B17CE2DFEF}" type="presOf" srcId="{BCC008AF-9C05-514A-9F4B-1CD30B4FEEF7}" destId="{196B63D9-F9CA-564F-A630-4B085CBB8E66}" srcOrd="0" destOrd="0" presId="urn:microsoft.com/office/officeart/2005/8/layout/cycle5"/>
    <dgm:cxn modelId="{EFD41595-7B1F-894D-B49E-8EF8BB3A393B}" type="presOf" srcId="{EEC03ED6-FA8F-6045-BDE4-11B8B8CDE001}" destId="{6A106B19-E599-E648-A8D9-61C2A99B0F43}" srcOrd="0" destOrd="0" presId="urn:microsoft.com/office/officeart/2005/8/layout/cycle5"/>
    <dgm:cxn modelId="{95DAEAB0-64E5-4A4A-BB97-006444138191}" type="presOf" srcId="{FC237223-7806-2448-A673-C3C4D6786132}" destId="{8B94D9F0-83A6-AD40-BB59-D1A4EBB35AE5}" srcOrd="0" destOrd="0" presId="urn:microsoft.com/office/officeart/2005/8/layout/cycle5"/>
    <dgm:cxn modelId="{4C152ED1-F2B8-1246-9A17-892821584F5C}" srcId="{1867243F-6FB8-E04C-A297-DDBD3DF070DE}" destId="{FC237223-7806-2448-A673-C3C4D6786132}" srcOrd="2" destOrd="0" parTransId="{C764BC84-76FF-784A-9015-717702D5455F}" sibTransId="{BCC008AF-9C05-514A-9F4B-1CD30B4FEEF7}"/>
    <dgm:cxn modelId="{2DC11DF6-E5E8-2840-B5A8-1EDCB774BE57}" type="presOf" srcId="{95676D4B-0884-204E-8BF8-0A9FA8EEC94E}" destId="{BB2BD27B-3103-3346-A93D-284DB2B8B2AA}" srcOrd="0" destOrd="0" presId="urn:microsoft.com/office/officeart/2005/8/layout/cycle5"/>
    <dgm:cxn modelId="{08F3BDFF-63A8-F840-B63A-1F3D3777C3DF}" srcId="{1867243F-6FB8-E04C-A297-DDBD3DF070DE}" destId="{B9626565-DBD5-BF4D-8B4D-333FB003CF94}" srcOrd="0" destOrd="0" parTransId="{E26C1EF6-E29C-CC4C-B4D8-744F5CE47E37}" sibTransId="{95676D4B-0884-204E-8BF8-0A9FA8EEC94E}"/>
    <dgm:cxn modelId="{27927EA5-3C55-D249-A146-0DA7E0DE6677}" type="presParOf" srcId="{DF68F1BA-1E3B-B549-ABD4-B8B6C5F288E4}" destId="{5F638633-08E5-0D4C-9703-CEC73E0A349F}" srcOrd="0" destOrd="0" presId="urn:microsoft.com/office/officeart/2005/8/layout/cycle5"/>
    <dgm:cxn modelId="{73F984FB-6BC9-9648-92D8-BD796ECC8E21}" type="presParOf" srcId="{DF68F1BA-1E3B-B549-ABD4-B8B6C5F288E4}" destId="{6AE92DF7-9517-164E-A023-A490B027F7DA}" srcOrd="1" destOrd="0" presId="urn:microsoft.com/office/officeart/2005/8/layout/cycle5"/>
    <dgm:cxn modelId="{D253847C-99E7-8A48-A13F-A632D4B5761B}" type="presParOf" srcId="{DF68F1BA-1E3B-B549-ABD4-B8B6C5F288E4}" destId="{BB2BD27B-3103-3346-A93D-284DB2B8B2AA}" srcOrd="2" destOrd="0" presId="urn:microsoft.com/office/officeart/2005/8/layout/cycle5"/>
    <dgm:cxn modelId="{B0AE91C4-97AC-134C-A42E-11CD2E46C9F2}" type="presParOf" srcId="{DF68F1BA-1E3B-B549-ABD4-B8B6C5F288E4}" destId="{914B6485-D176-D14C-AC7F-BBC2778ABAE8}" srcOrd="3" destOrd="0" presId="urn:microsoft.com/office/officeart/2005/8/layout/cycle5"/>
    <dgm:cxn modelId="{3D8D87ED-3693-314E-AC38-8CE5F210232D}" type="presParOf" srcId="{DF68F1BA-1E3B-B549-ABD4-B8B6C5F288E4}" destId="{335311A1-FB3E-4847-9C9B-3832298CDB75}" srcOrd="4" destOrd="0" presId="urn:microsoft.com/office/officeart/2005/8/layout/cycle5"/>
    <dgm:cxn modelId="{22E1B2BC-E541-8848-8FF9-65E42EB08E7B}" type="presParOf" srcId="{DF68F1BA-1E3B-B549-ABD4-B8B6C5F288E4}" destId="{6A106B19-E599-E648-A8D9-61C2A99B0F43}" srcOrd="5" destOrd="0" presId="urn:microsoft.com/office/officeart/2005/8/layout/cycle5"/>
    <dgm:cxn modelId="{FF1F7ABC-7C66-5144-B280-AE95414DCB32}" type="presParOf" srcId="{DF68F1BA-1E3B-B549-ABD4-B8B6C5F288E4}" destId="{8B94D9F0-83A6-AD40-BB59-D1A4EBB35AE5}" srcOrd="6" destOrd="0" presId="urn:microsoft.com/office/officeart/2005/8/layout/cycle5"/>
    <dgm:cxn modelId="{4ED6A134-1510-754B-ABC0-BE185B0CC497}" type="presParOf" srcId="{DF68F1BA-1E3B-B549-ABD4-B8B6C5F288E4}" destId="{8C830E7F-60CB-2B4A-A967-4C537B1F424F}" srcOrd="7" destOrd="0" presId="urn:microsoft.com/office/officeart/2005/8/layout/cycle5"/>
    <dgm:cxn modelId="{65DD609B-CC3A-3448-AFCB-88493C8584F0}" type="presParOf" srcId="{DF68F1BA-1E3B-B549-ABD4-B8B6C5F288E4}" destId="{196B63D9-F9CA-564F-A630-4B085CBB8E66}" srcOrd="8" destOrd="0" presId="urn:microsoft.com/office/officeart/2005/8/layout/cycle5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67243F-6FB8-E04C-A297-DDBD3DF070DE}" type="doc">
      <dgm:prSet loTypeId="urn:microsoft.com/office/officeart/2005/8/layout/cycle5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9626565-DBD5-BF4D-8B4D-333FB003CF94}">
      <dgm:prSet phldrT="[Text]"/>
      <dgm:spPr/>
      <dgm:t>
        <a:bodyPr/>
        <a:lstStyle/>
        <a:p>
          <a:r>
            <a:rPr lang="en-GB" dirty="0"/>
            <a:t>Regret-matched strategy</a:t>
          </a:r>
        </a:p>
      </dgm:t>
    </dgm:pt>
    <dgm:pt modelId="{E26C1EF6-E29C-CC4C-B4D8-744F5CE47E37}" type="parTrans" cxnId="{08F3BDFF-63A8-F840-B63A-1F3D3777C3DF}">
      <dgm:prSet/>
      <dgm:spPr/>
      <dgm:t>
        <a:bodyPr/>
        <a:lstStyle/>
        <a:p>
          <a:endParaRPr lang="en-GB"/>
        </a:p>
      </dgm:t>
    </dgm:pt>
    <dgm:pt modelId="{95676D4B-0884-204E-8BF8-0A9FA8EEC94E}" type="sibTrans" cxnId="{08F3BDFF-63A8-F840-B63A-1F3D3777C3DF}">
      <dgm:prSet/>
      <dgm:spPr>
        <a:ln w="25400">
          <a:solidFill>
            <a:schemeClr val="tx2"/>
          </a:solidFill>
        </a:ln>
      </dgm:spPr>
      <dgm:t>
        <a:bodyPr/>
        <a:lstStyle/>
        <a:p>
          <a:endParaRPr lang="en-GB">
            <a:ln>
              <a:noFill/>
            </a:ln>
          </a:endParaRPr>
        </a:p>
      </dgm:t>
    </dgm:pt>
    <dgm:pt modelId="{BADC6FC1-D0CC-464C-A86A-5B5B5FF69E3D}">
      <dgm:prSet phldrT="[Text]"/>
      <dgm:spPr/>
      <dgm:t>
        <a:bodyPr/>
        <a:lstStyle/>
        <a:p>
          <a:r>
            <a:rPr lang="en-GB" dirty="0"/>
            <a:t>Accumulate average</a:t>
          </a:r>
        </a:p>
      </dgm:t>
    </dgm:pt>
    <dgm:pt modelId="{EE6F33B0-9F06-3247-99F4-72B332F7D762}" type="parTrans" cxnId="{5700461F-9335-9348-994C-72F26677B474}">
      <dgm:prSet/>
      <dgm:spPr/>
      <dgm:t>
        <a:bodyPr/>
        <a:lstStyle/>
        <a:p>
          <a:endParaRPr lang="en-GB"/>
        </a:p>
      </dgm:t>
    </dgm:pt>
    <dgm:pt modelId="{EEC03ED6-FA8F-6045-BDE4-11B8B8CDE001}" type="sibTrans" cxnId="{5700461F-9335-9348-994C-72F26677B474}">
      <dgm:prSet/>
      <dgm:spPr>
        <a:ln w="25400">
          <a:solidFill>
            <a:schemeClr val="tx2"/>
          </a:solidFill>
        </a:ln>
      </dgm:spPr>
      <dgm:t>
        <a:bodyPr/>
        <a:lstStyle/>
        <a:p>
          <a:endParaRPr lang="en-GB"/>
        </a:p>
      </dgm:t>
    </dgm:pt>
    <dgm:pt modelId="{FC237223-7806-2448-A673-C3C4D6786132}">
      <dgm:prSet phldrT="[Text]"/>
      <dgm:spPr/>
      <dgm:t>
        <a:bodyPr/>
        <a:lstStyle/>
        <a:p>
          <a:r>
            <a:rPr lang="en-GB" dirty="0"/>
            <a:t>Sample Play</a:t>
          </a:r>
        </a:p>
      </dgm:t>
    </dgm:pt>
    <dgm:pt modelId="{C764BC84-76FF-784A-9015-717702D5455F}" type="parTrans" cxnId="{4C152ED1-F2B8-1246-9A17-892821584F5C}">
      <dgm:prSet/>
      <dgm:spPr/>
      <dgm:t>
        <a:bodyPr/>
        <a:lstStyle/>
        <a:p>
          <a:endParaRPr lang="en-GB"/>
        </a:p>
      </dgm:t>
    </dgm:pt>
    <dgm:pt modelId="{BCC008AF-9C05-514A-9F4B-1CD30B4FEEF7}" type="sibTrans" cxnId="{4C152ED1-F2B8-1246-9A17-892821584F5C}">
      <dgm:prSet/>
      <dgm:spPr>
        <a:ln w="25400">
          <a:solidFill>
            <a:schemeClr val="tx2"/>
          </a:solidFill>
        </a:ln>
      </dgm:spPr>
      <dgm:t>
        <a:bodyPr/>
        <a:lstStyle/>
        <a:p>
          <a:endParaRPr lang="en-GB"/>
        </a:p>
      </dgm:t>
    </dgm:pt>
    <dgm:pt modelId="{DF4A77CA-ADBF-5C40-BBAA-04C7D4D906B7}">
      <dgm:prSet/>
      <dgm:spPr/>
      <dgm:t>
        <a:bodyPr/>
        <a:lstStyle/>
        <a:p>
          <a:r>
            <a:rPr lang="en-GB" dirty="0"/>
            <a:t>Regret Update</a:t>
          </a:r>
        </a:p>
      </dgm:t>
    </dgm:pt>
    <dgm:pt modelId="{3B8AA631-3805-404E-9753-4CCA5ABD6099}" type="parTrans" cxnId="{CA28438F-30F3-5240-8839-20736E072A2E}">
      <dgm:prSet/>
      <dgm:spPr/>
      <dgm:t>
        <a:bodyPr/>
        <a:lstStyle/>
        <a:p>
          <a:endParaRPr lang="en-GB"/>
        </a:p>
      </dgm:t>
    </dgm:pt>
    <dgm:pt modelId="{6D4F44DC-CE03-0445-A14D-122D422D29B1}" type="sibTrans" cxnId="{CA28438F-30F3-5240-8839-20736E072A2E}">
      <dgm:prSet/>
      <dgm:spPr>
        <a:ln w="25400">
          <a:solidFill>
            <a:schemeClr val="tx2"/>
          </a:solidFill>
        </a:ln>
      </dgm:spPr>
      <dgm:t>
        <a:bodyPr/>
        <a:lstStyle/>
        <a:p>
          <a:endParaRPr lang="en-GB"/>
        </a:p>
      </dgm:t>
    </dgm:pt>
    <dgm:pt modelId="{DF68F1BA-1E3B-B549-ABD4-B8B6C5F288E4}" type="pres">
      <dgm:prSet presAssocID="{1867243F-6FB8-E04C-A297-DDBD3DF070DE}" presName="cycle" presStyleCnt="0">
        <dgm:presLayoutVars>
          <dgm:dir/>
          <dgm:resizeHandles val="exact"/>
        </dgm:presLayoutVars>
      </dgm:prSet>
      <dgm:spPr/>
    </dgm:pt>
    <dgm:pt modelId="{5F638633-08E5-0D4C-9703-CEC73E0A349F}" type="pres">
      <dgm:prSet presAssocID="{B9626565-DBD5-BF4D-8B4D-333FB003CF94}" presName="node" presStyleLbl="node1" presStyleIdx="0" presStyleCnt="4">
        <dgm:presLayoutVars>
          <dgm:bulletEnabled val="1"/>
        </dgm:presLayoutVars>
      </dgm:prSet>
      <dgm:spPr/>
    </dgm:pt>
    <dgm:pt modelId="{6AE92DF7-9517-164E-A023-A490B027F7DA}" type="pres">
      <dgm:prSet presAssocID="{B9626565-DBD5-BF4D-8B4D-333FB003CF94}" presName="spNode" presStyleCnt="0"/>
      <dgm:spPr/>
    </dgm:pt>
    <dgm:pt modelId="{BB2BD27B-3103-3346-A93D-284DB2B8B2AA}" type="pres">
      <dgm:prSet presAssocID="{95676D4B-0884-204E-8BF8-0A9FA8EEC94E}" presName="sibTrans" presStyleLbl="sibTrans1D1" presStyleIdx="0" presStyleCnt="4"/>
      <dgm:spPr/>
    </dgm:pt>
    <dgm:pt modelId="{914B6485-D176-D14C-AC7F-BBC2778ABAE8}" type="pres">
      <dgm:prSet presAssocID="{BADC6FC1-D0CC-464C-A86A-5B5B5FF69E3D}" presName="node" presStyleLbl="node1" presStyleIdx="1" presStyleCnt="4">
        <dgm:presLayoutVars>
          <dgm:bulletEnabled val="1"/>
        </dgm:presLayoutVars>
      </dgm:prSet>
      <dgm:spPr/>
    </dgm:pt>
    <dgm:pt modelId="{335311A1-FB3E-4847-9C9B-3832298CDB75}" type="pres">
      <dgm:prSet presAssocID="{BADC6FC1-D0CC-464C-A86A-5B5B5FF69E3D}" presName="spNode" presStyleCnt="0"/>
      <dgm:spPr/>
    </dgm:pt>
    <dgm:pt modelId="{6A106B19-E599-E648-A8D9-61C2A99B0F43}" type="pres">
      <dgm:prSet presAssocID="{EEC03ED6-FA8F-6045-BDE4-11B8B8CDE001}" presName="sibTrans" presStyleLbl="sibTrans1D1" presStyleIdx="1" presStyleCnt="4"/>
      <dgm:spPr/>
    </dgm:pt>
    <dgm:pt modelId="{8B94D9F0-83A6-AD40-BB59-D1A4EBB35AE5}" type="pres">
      <dgm:prSet presAssocID="{FC237223-7806-2448-A673-C3C4D6786132}" presName="node" presStyleLbl="node1" presStyleIdx="2" presStyleCnt="4">
        <dgm:presLayoutVars>
          <dgm:bulletEnabled val="1"/>
        </dgm:presLayoutVars>
      </dgm:prSet>
      <dgm:spPr/>
    </dgm:pt>
    <dgm:pt modelId="{8C830E7F-60CB-2B4A-A967-4C537B1F424F}" type="pres">
      <dgm:prSet presAssocID="{FC237223-7806-2448-A673-C3C4D6786132}" presName="spNode" presStyleCnt="0"/>
      <dgm:spPr/>
    </dgm:pt>
    <dgm:pt modelId="{196B63D9-F9CA-564F-A630-4B085CBB8E66}" type="pres">
      <dgm:prSet presAssocID="{BCC008AF-9C05-514A-9F4B-1CD30B4FEEF7}" presName="sibTrans" presStyleLbl="sibTrans1D1" presStyleIdx="2" presStyleCnt="4"/>
      <dgm:spPr/>
    </dgm:pt>
    <dgm:pt modelId="{4EC08E28-C516-FF4A-950C-F659019E0E30}" type="pres">
      <dgm:prSet presAssocID="{DF4A77CA-ADBF-5C40-BBAA-04C7D4D906B7}" presName="node" presStyleLbl="node1" presStyleIdx="3" presStyleCnt="4">
        <dgm:presLayoutVars>
          <dgm:bulletEnabled val="1"/>
        </dgm:presLayoutVars>
      </dgm:prSet>
      <dgm:spPr/>
    </dgm:pt>
    <dgm:pt modelId="{E0F417CA-C4B5-0A47-9401-5531BA7FFF29}" type="pres">
      <dgm:prSet presAssocID="{DF4A77CA-ADBF-5C40-BBAA-04C7D4D906B7}" presName="spNode" presStyleCnt="0"/>
      <dgm:spPr/>
    </dgm:pt>
    <dgm:pt modelId="{5B2106F9-2664-2941-98E3-F8652C910A98}" type="pres">
      <dgm:prSet presAssocID="{6D4F44DC-CE03-0445-A14D-122D422D29B1}" presName="sibTrans" presStyleLbl="sibTrans1D1" presStyleIdx="3" presStyleCnt="4"/>
      <dgm:spPr/>
    </dgm:pt>
  </dgm:ptLst>
  <dgm:cxnLst>
    <dgm:cxn modelId="{5700461F-9335-9348-994C-72F26677B474}" srcId="{1867243F-6FB8-E04C-A297-DDBD3DF070DE}" destId="{BADC6FC1-D0CC-464C-A86A-5B5B5FF69E3D}" srcOrd="1" destOrd="0" parTransId="{EE6F33B0-9F06-3247-99F4-72B332F7D762}" sibTransId="{EEC03ED6-FA8F-6045-BDE4-11B8B8CDE001}"/>
    <dgm:cxn modelId="{23669A32-FB39-114C-82AE-52063355C6F8}" type="presOf" srcId="{1867243F-6FB8-E04C-A297-DDBD3DF070DE}" destId="{DF68F1BA-1E3B-B549-ABD4-B8B6C5F288E4}" srcOrd="0" destOrd="0" presId="urn:microsoft.com/office/officeart/2005/8/layout/cycle5"/>
    <dgm:cxn modelId="{B4466A4B-64BC-EA44-9FB5-344102116D5F}" type="presOf" srcId="{B9626565-DBD5-BF4D-8B4D-333FB003CF94}" destId="{5F638633-08E5-0D4C-9703-CEC73E0A349F}" srcOrd="0" destOrd="0" presId="urn:microsoft.com/office/officeart/2005/8/layout/cycle5"/>
    <dgm:cxn modelId="{779AD44F-79FC-1644-B84B-8CC2071ACC05}" type="presOf" srcId="{BADC6FC1-D0CC-464C-A86A-5B5B5FF69E3D}" destId="{914B6485-D176-D14C-AC7F-BBC2778ABAE8}" srcOrd="0" destOrd="0" presId="urn:microsoft.com/office/officeart/2005/8/layout/cycle5"/>
    <dgm:cxn modelId="{D8C71385-4EE4-8441-BF61-13B17CE2DFEF}" type="presOf" srcId="{BCC008AF-9C05-514A-9F4B-1CD30B4FEEF7}" destId="{196B63D9-F9CA-564F-A630-4B085CBB8E66}" srcOrd="0" destOrd="0" presId="urn:microsoft.com/office/officeart/2005/8/layout/cycle5"/>
    <dgm:cxn modelId="{CA28438F-30F3-5240-8839-20736E072A2E}" srcId="{1867243F-6FB8-E04C-A297-DDBD3DF070DE}" destId="{DF4A77CA-ADBF-5C40-BBAA-04C7D4D906B7}" srcOrd="3" destOrd="0" parTransId="{3B8AA631-3805-404E-9753-4CCA5ABD6099}" sibTransId="{6D4F44DC-CE03-0445-A14D-122D422D29B1}"/>
    <dgm:cxn modelId="{1CF99D93-BD97-8C47-9068-6D238314ADFB}" type="presOf" srcId="{DF4A77CA-ADBF-5C40-BBAA-04C7D4D906B7}" destId="{4EC08E28-C516-FF4A-950C-F659019E0E30}" srcOrd="0" destOrd="0" presId="urn:microsoft.com/office/officeart/2005/8/layout/cycle5"/>
    <dgm:cxn modelId="{EFD41595-7B1F-894D-B49E-8EF8BB3A393B}" type="presOf" srcId="{EEC03ED6-FA8F-6045-BDE4-11B8B8CDE001}" destId="{6A106B19-E599-E648-A8D9-61C2A99B0F43}" srcOrd="0" destOrd="0" presId="urn:microsoft.com/office/officeart/2005/8/layout/cycle5"/>
    <dgm:cxn modelId="{8AB9AA9B-4B3A-E84B-BA27-454DD13AA02B}" type="presOf" srcId="{6D4F44DC-CE03-0445-A14D-122D422D29B1}" destId="{5B2106F9-2664-2941-98E3-F8652C910A98}" srcOrd="0" destOrd="0" presId="urn:microsoft.com/office/officeart/2005/8/layout/cycle5"/>
    <dgm:cxn modelId="{95DAEAB0-64E5-4A4A-BB97-006444138191}" type="presOf" srcId="{FC237223-7806-2448-A673-C3C4D6786132}" destId="{8B94D9F0-83A6-AD40-BB59-D1A4EBB35AE5}" srcOrd="0" destOrd="0" presId="urn:microsoft.com/office/officeart/2005/8/layout/cycle5"/>
    <dgm:cxn modelId="{4C152ED1-F2B8-1246-9A17-892821584F5C}" srcId="{1867243F-6FB8-E04C-A297-DDBD3DF070DE}" destId="{FC237223-7806-2448-A673-C3C4D6786132}" srcOrd="2" destOrd="0" parTransId="{C764BC84-76FF-784A-9015-717702D5455F}" sibTransId="{BCC008AF-9C05-514A-9F4B-1CD30B4FEEF7}"/>
    <dgm:cxn modelId="{2DC11DF6-E5E8-2840-B5A8-1EDCB774BE57}" type="presOf" srcId="{95676D4B-0884-204E-8BF8-0A9FA8EEC94E}" destId="{BB2BD27B-3103-3346-A93D-284DB2B8B2AA}" srcOrd="0" destOrd="0" presId="urn:microsoft.com/office/officeart/2005/8/layout/cycle5"/>
    <dgm:cxn modelId="{08F3BDFF-63A8-F840-B63A-1F3D3777C3DF}" srcId="{1867243F-6FB8-E04C-A297-DDBD3DF070DE}" destId="{B9626565-DBD5-BF4D-8B4D-333FB003CF94}" srcOrd="0" destOrd="0" parTransId="{E26C1EF6-E29C-CC4C-B4D8-744F5CE47E37}" sibTransId="{95676D4B-0884-204E-8BF8-0A9FA8EEC94E}"/>
    <dgm:cxn modelId="{27927EA5-3C55-D249-A146-0DA7E0DE6677}" type="presParOf" srcId="{DF68F1BA-1E3B-B549-ABD4-B8B6C5F288E4}" destId="{5F638633-08E5-0D4C-9703-CEC73E0A349F}" srcOrd="0" destOrd="0" presId="urn:microsoft.com/office/officeart/2005/8/layout/cycle5"/>
    <dgm:cxn modelId="{73F984FB-6BC9-9648-92D8-BD796ECC8E21}" type="presParOf" srcId="{DF68F1BA-1E3B-B549-ABD4-B8B6C5F288E4}" destId="{6AE92DF7-9517-164E-A023-A490B027F7DA}" srcOrd="1" destOrd="0" presId="urn:microsoft.com/office/officeart/2005/8/layout/cycle5"/>
    <dgm:cxn modelId="{D253847C-99E7-8A48-A13F-A632D4B5761B}" type="presParOf" srcId="{DF68F1BA-1E3B-B549-ABD4-B8B6C5F288E4}" destId="{BB2BD27B-3103-3346-A93D-284DB2B8B2AA}" srcOrd="2" destOrd="0" presId="urn:microsoft.com/office/officeart/2005/8/layout/cycle5"/>
    <dgm:cxn modelId="{B0AE91C4-97AC-134C-A42E-11CD2E46C9F2}" type="presParOf" srcId="{DF68F1BA-1E3B-B549-ABD4-B8B6C5F288E4}" destId="{914B6485-D176-D14C-AC7F-BBC2778ABAE8}" srcOrd="3" destOrd="0" presId="urn:microsoft.com/office/officeart/2005/8/layout/cycle5"/>
    <dgm:cxn modelId="{3D8D87ED-3693-314E-AC38-8CE5F210232D}" type="presParOf" srcId="{DF68F1BA-1E3B-B549-ABD4-B8B6C5F288E4}" destId="{335311A1-FB3E-4847-9C9B-3832298CDB75}" srcOrd="4" destOrd="0" presId="urn:microsoft.com/office/officeart/2005/8/layout/cycle5"/>
    <dgm:cxn modelId="{22E1B2BC-E541-8848-8FF9-65E42EB08E7B}" type="presParOf" srcId="{DF68F1BA-1E3B-B549-ABD4-B8B6C5F288E4}" destId="{6A106B19-E599-E648-A8D9-61C2A99B0F43}" srcOrd="5" destOrd="0" presId="urn:microsoft.com/office/officeart/2005/8/layout/cycle5"/>
    <dgm:cxn modelId="{FF1F7ABC-7C66-5144-B280-AE95414DCB32}" type="presParOf" srcId="{DF68F1BA-1E3B-B549-ABD4-B8B6C5F288E4}" destId="{8B94D9F0-83A6-AD40-BB59-D1A4EBB35AE5}" srcOrd="6" destOrd="0" presId="urn:microsoft.com/office/officeart/2005/8/layout/cycle5"/>
    <dgm:cxn modelId="{4ED6A134-1510-754B-ABC0-BE185B0CC497}" type="presParOf" srcId="{DF68F1BA-1E3B-B549-ABD4-B8B6C5F288E4}" destId="{8C830E7F-60CB-2B4A-A967-4C537B1F424F}" srcOrd="7" destOrd="0" presId="urn:microsoft.com/office/officeart/2005/8/layout/cycle5"/>
    <dgm:cxn modelId="{65DD609B-CC3A-3448-AFCB-88493C8584F0}" type="presParOf" srcId="{DF68F1BA-1E3B-B549-ABD4-B8B6C5F288E4}" destId="{196B63D9-F9CA-564F-A630-4B085CBB8E66}" srcOrd="8" destOrd="0" presId="urn:microsoft.com/office/officeart/2005/8/layout/cycle5"/>
    <dgm:cxn modelId="{520CF71E-8B7D-BD44-B761-4F9D140EB3CB}" type="presParOf" srcId="{DF68F1BA-1E3B-B549-ABD4-B8B6C5F288E4}" destId="{4EC08E28-C516-FF4A-950C-F659019E0E30}" srcOrd="9" destOrd="0" presId="urn:microsoft.com/office/officeart/2005/8/layout/cycle5"/>
    <dgm:cxn modelId="{05C7B767-6E48-8649-A6A2-9928CAD14DD5}" type="presParOf" srcId="{DF68F1BA-1E3B-B549-ABD4-B8B6C5F288E4}" destId="{E0F417CA-C4B5-0A47-9401-5531BA7FFF29}" srcOrd="10" destOrd="0" presId="urn:microsoft.com/office/officeart/2005/8/layout/cycle5"/>
    <dgm:cxn modelId="{E3A2271B-D239-4F4B-A08A-AA605D5BDFDF}" type="presParOf" srcId="{DF68F1BA-1E3B-B549-ABD4-B8B6C5F288E4}" destId="{5B2106F9-2664-2941-98E3-F8652C910A98}" srcOrd="11" destOrd="0" presId="urn:microsoft.com/office/officeart/2005/8/layout/cycle5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38633-08E5-0D4C-9703-CEC73E0A349F}">
      <dsp:nvSpPr>
        <dsp:cNvPr id="0" name=""/>
        <dsp:cNvSpPr/>
      </dsp:nvSpPr>
      <dsp:spPr>
        <a:xfrm>
          <a:off x="1400407" y="1030"/>
          <a:ext cx="1174284" cy="7632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Colonel Blotto</a:t>
          </a:r>
        </a:p>
      </dsp:txBody>
      <dsp:txXfrm>
        <a:off x="1437668" y="38291"/>
        <a:ext cx="1099762" cy="688763"/>
      </dsp:txXfrm>
    </dsp:sp>
    <dsp:sp modelId="{BB2BD27B-3103-3346-A93D-284DB2B8B2AA}">
      <dsp:nvSpPr>
        <dsp:cNvPr id="0" name=""/>
        <dsp:cNvSpPr/>
      </dsp:nvSpPr>
      <dsp:spPr>
        <a:xfrm>
          <a:off x="969332" y="382672"/>
          <a:ext cx="2036434" cy="2036434"/>
        </a:xfrm>
        <a:custGeom>
          <a:avLst/>
          <a:gdLst/>
          <a:ahLst/>
          <a:cxnLst/>
          <a:rect l="0" t="0" r="0" b="0"/>
          <a:pathLst>
            <a:path>
              <a:moveTo>
                <a:pt x="1763067" y="323980"/>
              </a:moveTo>
              <a:arcTo wR="1018217" hR="1018217" stAng="19020856" swAng="2302639"/>
            </a:path>
          </a:pathLst>
        </a:custGeom>
        <a:noFill/>
        <a:ln w="25400" cap="flat" cmpd="sng" algn="ctr">
          <a:solidFill>
            <a:schemeClr val="tx2"/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4B6485-D176-D14C-AC7F-BBC2778ABAE8}">
      <dsp:nvSpPr>
        <dsp:cNvPr id="0" name=""/>
        <dsp:cNvSpPr/>
      </dsp:nvSpPr>
      <dsp:spPr>
        <a:xfrm>
          <a:off x="2282209" y="1528356"/>
          <a:ext cx="1174284" cy="7632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Colonel Lotto</a:t>
          </a:r>
        </a:p>
      </dsp:txBody>
      <dsp:txXfrm>
        <a:off x="2319470" y="1565617"/>
        <a:ext cx="1099762" cy="688763"/>
      </dsp:txXfrm>
    </dsp:sp>
    <dsp:sp modelId="{6A106B19-E599-E648-A8D9-61C2A99B0F43}">
      <dsp:nvSpPr>
        <dsp:cNvPr id="0" name=""/>
        <dsp:cNvSpPr/>
      </dsp:nvSpPr>
      <dsp:spPr>
        <a:xfrm>
          <a:off x="969332" y="382672"/>
          <a:ext cx="2036434" cy="2036434"/>
        </a:xfrm>
        <a:custGeom>
          <a:avLst/>
          <a:gdLst/>
          <a:ahLst/>
          <a:cxnLst/>
          <a:rect l="0" t="0" r="0" b="0"/>
          <a:pathLst>
            <a:path>
              <a:moveTo>
                <a:pt x="1330733" y="1987288"/>
              </a:moveTo>
              <a:arcTo wR="1018217" hR="1018217" stAng="4327559" swAng="2144881"/>
            </a:path>
          </a:pathLst>
        </a:custGeom>
        <a:noFill/>
        <a:ln w="25400" cap="flat" cmpd="sng" algn="ctr">
          <a:solidFill>
            <a:schemeClr val="tx2"/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4D9F0-83A6-AD40-BB59-D1A4EBB35AE5}">
      <dsp:nvSpPr>
        <dsp:cNvPr id="0" name=""/>
        <dsp:cNvSpPr/>
      </dsp:nvSpPr>
      <dsp:spPr>
        <a:xfrm>
          <a:off x="518605" y="1528356"/>
          <a:ext cx="1174284" cy="7632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General Lotto</a:t>
          </a:r>
        </a:p>
      </dsp:txBody>
      <dsp:txXfrm>
        <a:off x="555866" y="1565617"/>
        <a:ext cx="1099762" cy="688763"/>
      </dsp:txXfrm>
    </dsp:sp>
    <dsp:sp modelId="{196B63D9-F9CA-564F-A630-4B085CBB8E66}">
      <dsp:nvSpPr>
        <dsp:cNvPr id="0" name=""/>
        <dsp:cNvSpPr/>
      </dsp:nvSpPr>
      <dsp:spPr>
        <a:xfrm>
          <a:off x="969332" y="382672"/>
          <a:ext cx="2036434" cy="2036434"/>
        </a:xfrm>
        <a:custGeom>
          <a:avLst/>
          <a:gdLst/>
          <a:ahLst/>
          <a:cxnLst/>
          <a:rect l="0" t="0" r="0" b="0"/>
          <a:pathLst>
            <a:path>
              <a:moveTo>
                <a:pt x="3291" y="936408"/>
              </a:moveTo>
              <a:arcTo wR="1018217" hR="1018217" stAng="11076504" swAng="2302639"/>
            </a:path>
          </a:pathLst>
        </a:custGeom>
        <a:noFill/>
        <a:ln w="25400" cap="flat" cmpd="sng" algn="ctr">
          <a:solidFill>
            <a:schemeClr val="tx2"/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38633-08E5-0D4C-9703-CEC73E0A349F}">
      <dsp:nvSpPr>
        <dsp:cNvPr id="0" name=""/>
        <dsp:cNvSpPr/>
      </dsp:nvSpPr>
      <dsp:spPr>
        <a:xfrm>
          <a:off x="2568595" y="1980"/>
          <a:ext cx="1411808" cy="917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Regret-matched strategy</a:t>
          </a:r>
        </a:p>
      </dsp:txBody>
      <dsp:txXfrm>
        <a:off x="2613392" y="46777"/>
        <a:ext cx="1322214" cy="828081"/>
      </dsp:txXfrm>
    </dsp:sp>
    <dsp:sp modelId="{BB2BD27B-3103-3346-A93D-284DB2B8B2AA}">
      <dsp:nvSpPr>
        <dsp:cNvPr id="0" name=""/>
        <dsp:cNvSpPr/>
      </dsp:nvSpPr>
      <dsp:spPr>
        <a:xfrm>
          <a:off x="1758856" y="460818"/>
          <a:ext cx="3031285" cy="3031285"/>
        </a:xfrm>
        <a:custGeom>
          <a:avLst/>
          <a:gdLst/>
          <a:ahLst/>
          <a:cxnLst/>
          <a:rect l="0" t="0" r="0" b="0"/>
          <a:pathLst>
            <a:path>
              <a:moveTo>
                <a:pt x="2416301" y="296631"/>
              </a:moveTo>
              <a:arcTo wR="1515642" hR="1515642" stAng="18387516" swAng="1633161"/>
            </a:path>
          </a:pathLst>
        </a:custGeom>
        <a:noFill/>
        <a:ln w="25400" cap="flat" cmpd="sng" algn="ctr">
          <a:solidFill>
            <a:schemeClr val="tx2"/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4B6485-D176-D14C-AC7F-BBC2778ABAE8}">
      <dsp:nvSpPr>
        <dsp:cNvPr id="0" name=""/>
        <dsp:cNvSpPr/>
      </dsp:nvSpPr>
      <dsp:spPr>
        <a:xfrm>
          <a:off x="4084238" y="1517623"/>
          <a:ext cx="1411808" cy="917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Accumulate average</a:t>
          </a:r>
        </a:p>
      </dsp:txBody>
      <dsp:txXfrm>
        <a:off x="4129035" y="1562420"/>
        <a:ext cx="1322214" cy="828081"/>
      </dsp:txXfrm>
    </dsp:sp>
    <dsp:sp modelId="{6A106B19-E599-E648-A8D9-61C2A99B0F43}">
      <dsp:nvSpPr>
        <dsp:cNvPr id="0" name=""/>
        <dsp:cNvSpPr/>
      </dsp:nvSpPr>
      <dsp:spPr>
        <a:xfrm>
          <a:off x="1758856" y="460818"/>
          <a:ext cx="3031285" cy="3031285"/>
        </a:xfrm>
        <a:custGeom>
          <a:avLst/>
          <a:gdLst/>
          <a:ahLst/>
          <a:cxnLst/>
          <a:rect l="0" t="0" r="0" b="0"/>
          <a:pathLst>
            <a:path>
              <a:moveTo>
                <a:pt x="2874137" y="2187703"/>
              </a:moveTo>
              <a:arcTo wR="1515642" hR="1515642" stAng="1579323" swAng="1633161"/>
            </a:path>
          </a:pathLst>
        </a:custGeom>
        <a:noFill/>
        <a:ln w="25400" cap="flat" cmpd="sng" algn="ctr">
          <a:solidFill>
            <a:schemeClr val="tx2"/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4D9F0-83A6-AD40-BB59-D1A4EBB35AE5}">
      <dsp:nvSpPr>
        <dsp:cNvPr id="0" name=""/>
        <dsp:cNvSpPr/>
      </dsp:nvSpPr>
      <dsp:spPr>
        <a:xfrm>
          <a:off x="2568595" y="3033266"/>
          <a:ext cx="1411808" cy="917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Sample Play</a:t>
          </a:r>
        </a:p>
      </dsp:txBody>
      <dsp:txXfrm>
        <a:off x="2613392" y="3078063"/>
        <a:ext cx="1322214" cy="828081"/>
      </dsp:txXfrm>
    </dsp:sp>
    <dsp:sp modelId="{196B63D9-F9CA-564F-A630-4B085CBB8E66}">
      <dsp:nvSpPr>
        <dsp:cNvPr id="0" name=""/>
        <dsp:cNvSpPr/>
      </dsp:nvSpPr>
      <dsp:spPr>
        <a:xfrm>
          <a:off x="1758856" y="460818"/>
          <a:ext cx="3031285" cy="3031285"/>
        </a:xfrm>
        <a:custGeom>
          <a:avLst/>
          <a:gdLst/>
          <a:ahLst/>
          <a:cxnLst/>
          <a:rect l="0" t="0" r="0" b="0"/>
          <a:pathLst>
            <a:path>
              <a:moveTo>
                <a:pt x="614984" y="2734653"/>
              </a:moveTo>
              <a:arcTo wR="1515642" hR="1515642" stAng="7587516" swAng="1633161"/>
            </a:path>
          </a:pathLst>
        </a:custGeom>
        <a:noFill/>
        <a:ln w="25400" cap="flat" cmpd="sng" algn="ctr">
          <a:solidFill>
            <a:schemeClr val="tx2"/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C08E28-C516-FF4A-950C-F659019E0E30}">
      <dsp:nvSpPr>
        <dsp:cNvPr id="0" name=""/>
        <dsp:cNvSpPr/>
      </dsp:nvSpPr>
      <dsp:spPr>
        <a:xfrm>
          <a:off x="1052952" y="1517623"/>
          <a:ext cx="1411808" cy="917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Regret Update</a:t>
          </a:r>
        </a:p>
      </dsp:txBody>
      <dsp:txXfrm>
        <a:off x="1097749" y="1562420"/>
        <a:ext cx="1322214" cy="828081"/>
      </dsp:txXfrm>
    </dsp:sp>
    <dsp:sp modelId="{5B2106F9-2664-2941-98E3-F8652C910A98}">
      <dsp:nvSpPr>
        <dsp:cNvPr id="0" name=""/>
        <dsp:cNvSpPr/>
      </dsp:nvSpPr>
      <dsp:spPr>
        <a:xfrm>
          <a:off x="1758856" y="460818"/>
          <a:ext cx="3031285" cy="3031285"/>
        </a:xfrm>
        <a:custGeom>
          <a:avLst/>
          <a:gdLst/>
          <a:ahLst/>
          <a:cxnLst/>
          <a:rect l="0" t="0" r="0" b="0"/>
          <a:pathLst>
            <a:path>
              <a:moveTo>
                <a:pt x="157148" y="843582"/>
              </a:moveTo>
              <a:arcTo wR="1515642" hR="1515642" stAng="12379323" swAng="1633161"/>
            </a:path>
          </a:pathLst>
        </a:custGeom>
        <a:noFill/>
        <a:ln w="25400" cap="flat" cmpd="sng" algn="ctr">
          <a:solidFill>
            <a:schemeClr val="tx2"/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D2A8-8F95-47C2-ABE1-A779F5A43C98}" type="datetimeFigureOut">
              <a:rPr lang="en-US" smtClean="0"/>
              <a:t>1/6/26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663E2-27CE-4C79-91D3-7F5C4262D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Hi, I’m </a:t>
            </a:r>
            <a:r>
              <a:rPr lang="en-HK" b="1" dirty="0"/>
              <a:t>Scott Yap</a:t>
            </a:r>
            <a:r>
              <a:rPr lang="en-HK" dirty="0"/>
              <a:t>. This project is about </a:t>
            </a:r>
            <a:r>
              <a:rPr lang="en-HK" b="1" dirty="0"/>
              <a:t>learning and equilibrium structure</a:t>
            </a:r>
            <a:r>
              <a:rPr lang="en-HK" dirty="0"/>
              <a:t> in the </a:t>
            </a:r>
            <a:r>
              <a:rPr lang="en-HK" b="1" dirty="0"/>
              <a:t>discrete Colonel Blotto</a:t>
            </a:r>
            <a:r>
              <a:rPr lang="en-HK" dirty="0"/>
              <a:t> game. (more narrative)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24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33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62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67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HK" b="1" dirty="0"/>
                  <a:t>Theory (Hart):</a:t>
                </a:r>
                <a:r>
                  <a:rPr lang="en-HK" dirty="0"/>
                  <a:t> In the symmetric discrete setting, battlefield labels are exchangeable. Hart exploits this by </a:t>
                </a:r>
                <a:r>
                  <a:rPr lang="en-HK" b="1" dirty="0"/>
                  <a:t>symmetrising Blotto</a:t>
                </a:r>
                <a:r>
                  <a:rPr lang="en-HK" dirty="0"/>
                  <a:t>, reducing it to </a:t>
                </a:r>
                <a:r>
                  <a:rPr lang="en-HK" b="1" dirty="0"/>
                  <a:t>Colonel/General Lotto</a:t>
                </a:r>
                <a:r>
                  <a:rPr lang="en-HK" dirty="0"/>
                  <a:t>, and deriving </a:t>
                </a:r>
                <a:r>
                  <a:rPr lang="en-HK" b="1" dirty="0"/>
                  <a:t>equilibrium value + equilibrium-consistent marginals</a:t>
                </a:r>
                <a:r>
                  <a:rPr lang="en-HK" dirty="0"/>
                  <a:t>.</a:t>
                </a:r>
              </a:p>
              <a:p>
                <a:r>
                  <a:rPr lang="en-HK" b="1" dirty="0"/>
                  <a:t>Algorithm (Neller–Lanctot):</a:t>
                </a:r>
                <a:r>
                  <a:rPr lang="en-HK" dirty="0"/>
                  <a:t> I implemented </a:t>
                </a:r>
                <a:r>
                  <a:rPr lang="en-HK" b="1" dirty="0"/>
                  <a:t>no-external-regret / regret-matching</a:t>
                </a:r>
                <a:r>
                  <a:rPr lang="en-HK" dirty="0"/>
                  <a:t> self-play on the finite </a:t>
                </a:r>
                <a14:m>
                  <m:oMath xmlns:m="http://schemas.openxmlformats.org/officeDocument/2006/math">
                    <m:d>
                      <m:dPr>
                        <m:sepChr m:val=","/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sepChr m:val=","/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</m:t>
                        </m:r>
                      </m:e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e>
                    </m:d>
                  </m:oMath>
                </a14:m>
                <a:r>
                  <a:rPr lang="en-HK" dirty="0"/>
                  <a:t>game and evaluated convergence via </a:t>
                </a:r>
                <a:r>
                  <a:rPr lang="en-HK" b="1" dirty="0"/>
                  <a:t>exploitability</a:t>
                </a:r>
                <a:r>
                  <a:rPr lang="en-HK" dirty="0"/>
                  <a:t>.</a:t>
                </a:r>
              </a:p>
              <a:p>
                <a:r>
                  <a:rPr lang="en-HK" b="1" dirty="0"/>
                  <a:t>Verification:</a:t>
                </a:r>
                <a:r>
                  <a:rPr lang="en-HK" dirty="0"/>
                  <a:t> The time-averaged strategies reach </a:t>
                </a:r>
                <a:r>
                  <a:rPr lang="en-HK" b="1" dirty="0"/>
                  <a:t>low exploitability</a:t>
                </a:r>
                <a:r>
                  <a:rPr lang="en-HK" dirty="0"/>
                  <a:t> (near the Nash set), consistent with regret-learning theory.</a:t>
                </a:r>
              </a:p>
              <a:p>
                <a:r>
                  <a:rPr lang="en-HK" b="1" dirty="0"/>
                  <a:t>Main insight (geometry of equilibrium):</a:t>
                </a:r>
                <a:r>
                  <a:rPr lang="en-HK" dirty="0"/>
                  <a:t> The Nash equilibrium is a </a:t>
                </a:r>
                <a:r>
                  <a:rPr lang="en-HK" b="1" dirty="0"/>
                  <a:t>set</a:t>
                </a:r>
                <a:r>
                  <a:rPr lang="en-HK" dirty="0"/>
                  <a:t>, not a single point: different runs converge to </a:t>
                </a:r>
                <a:r>
                  <a:rPr lang="en-HK" b="1" dirty="0"/>
                  <a:t>different</a:t>
                </a:r>
                <a:r>
                  <a:rPr lang="en-HK" dirty="0"/>
                  <a:t> low-exploitability strategies.</a:t>
                </a:r>
                <a:br>
                  <a:rPr lang="en-HK" dirty="0"/>
                </a:br>
                <a:r>
                  <a:rPr lang="en-HK" dirty="0"/>
                  <a:t>The </a:t>
                </a:r>
                <a:r>
                  <a:rPr lang="en-HK" b="1" dirty="0"/>
                  <a:t>symmetric Nash set</a:t>
                </a:r>
                <a:r>
                  <a:rPr lang="en-HK" dirty="0"/>
                  <a:t> lies inside the full Nash set, and </a:t>
                </a:r>
                <a:r>
                  <a:rPr lang="en-HK" b="1" dirty="0"/>
                  <a:t>Hart’s prediction corresponds to one equilibrium-consistent marginal within that symmetric set</a:t>
                </a:r>
                <a:r>
                  <a:rPr lang="en-HK" dirty="0"/>
                  <a:t>, not a unique outcome.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HK" b="1" dirty="0"/>
                  <a:t>Theory (Hart):</a:t>
                </a:r>
                <a:r>
                  <a:rPr lang="en-HK" dirty="0"/>
                  <a:t> In the symmetric discrete setting, battlefield labels are exchangeable. Hart exploits this by </a:t>
                </a:r>
                <a:r>
                  <a:rPr lang="en-HK" b="1" dirty="0"/>
                  <a:t>symmetrising Blotto</a:t>
                </a:r>
                <a:r>
                  <a:rPr lang="en-HK" dirty="0"/>
                  <a:t>, reducing it to </a:t>
                </a:r>
                <a:r>
                  <a:rPr lang="en-HK" b="1" dirty="0"/>
                  <a:t>Colonel/General Lotto</a:t>
                </a:r>
                <a:r>
                  <a:rPr lang="en-HK" dirty="0"/>
                  <a:t>, and deriving </a:t>
                </a:r>
                <a:r>
                  <a:rPr lang="en-HK" b="1" dirty="0"/>
                  <a:t>equilibrium value + equilibrium-consistent marginals</a:t>
                </a:r>
                <a:r>
                  <a:rPr lang="en-HK" dirty="0"/>
                  <a:t>.</a:t>
                </a:r>
              </a:p>
              <a:p>
                <a:r>
                  <a:rPr lang="en-HK" b="1" dirty="0"/>
                  <a:t>Algorithm (Neller–Lanctot):</a:t>
                </a:r>
                <a:r>
                  <a:rPr lang="en-HK" dirty="0"/>
                  <a:t> I implemented </a:t>
                </a:r>
                <a:r>
                  <a:rPr lang="en-HK" b="1" dirty="0"/>
                  <a:t>no-external-regret / regret-matching</a:t>
                </a:r>
                <a:r>
                  <a:rPr lang="en-HK" dirty="0"/>
                  <a:t> self-play on the finite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(𝑆ⓜ,𝐾)=(5ⓜ,3)</a:t>
                </a:r>
                <a:r>
                  <a:rPr lang="en-HK" dirty="0"/>
                  <a:t>game and evaluated convergence via </a:t>
                </a:r>
                <a:r>
                  <a:rPr lang="en-HK" b="1" dirty="0"/>
                  <a:t>exploitability</a:t>
                </a:r>
                <a:r>
                  <a:rPr lang="en-HK" dirty="0"/>
                  <a:t>.</a:t>
                </a:r>
              </a:p>
              <a:p>
                <a:r>
                  <a:rPr lang="en-HK" b="1" dirty="0"/>
                  <a:t>Verification:</a:t>
                </a:r>
                <a:r>
                  <a:rPr lang="en-HK" dirty="0"/>
                  <a:t> The time-averaged strategies reach </a:t>
                </a:r>
                <a:r>
                  <a:rPr lang="en-HK" b="1" dirty="0"/>
                  <a:t>low exploitability</a:t>
                </a:r>
                <a:r>
                  <a:rPr lang="en-HK" dirty="0"/>
                  <a:t> (near the Nash set), consistent with regret-learning theory.</a:t>
                </a:r>
              </a:p>
              <a:p>
                <a:r>
                  <a:rPr lang="en-HK" b="1" dirty="0"/>
                  <a:t>Main insight (geometry of equilibrium):</a:t>
                </a:r>
                <a:r>
                  <a:rPr lang="en-HK" dirty="0"/>
                  <a:t> The Nash equilibrium is a </a:t>
                </a:r>
                <a:r>
                  <a:rPr lang="en-HK" b="1" dirty="0"/>
                  <a:t>set</a:t>
                </a:r>
                <a:r>
                  <a:rPr lang="en-HK" dirty="0"/>
                  <a:t>, not a single point: different runs converge to </a:t>
                </a:r>
                <a:r>
                  <a:rPr lang="en-HK" b="1" dirty="0"/>
                  <a:t>different</a:t>
                </a:r>
                <a:r>
                  <a:rPr lang="en-HK" dirty="0"/>
                  <a:t> low-exploitability strategies.</a:t>
                </a:r>
                <a:br>
                  <a:rPr lang="en-HK" dirty="0"/>
                </a:br>
                <a:r>
                  <a:rPr lang="en-HK" dirty="0"/>
                  <a:t>The </a:t>
                </a:r>
                <a:r>
                  <a:rPr lang="en-HK" b="1" dirty="0"/>
                  <a:t>symmetric Nash set</a:t>
                </a:r>
                <a:r>
                  <a:rPr lang="en-HK" dirty="0"/>
                  <a:t> lies inside the full Nash set, and </a:t>
                </a:r>
                <a:r>
                  <a:rPr lang="en-HK" b="1" dirty="0"/>
                  <a:t>Hart’s prediction corresponds to one equilibrium-consistent marginal within that symmetric set</a:t>
                </a:r>
                <a:r>
                  <a:rPr lang="en-HK" dirty="0"/>
                  <a:t>, not a unique outcome.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87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HK" dirty="0"/>
                  <a:t>Let me start with the game. In </a:t>
                </a:r>
                <a:r>
                  <a:rPr lang="en-HK" b="1" dirty="0"/>
                  <a:t>discrete Colonel Blotto</a:t>
                </a:r>
                <a:r>
                  <a:rPr lang="en-HK" dirty="0"/>
                  <a:t>, two players split a fixed number of troops across </a:t>
                </a:r>
                <a14:m>
                  <m:oMath xmlns:m="http://schemas.openxmlformats.org/officeDocument/2006/math">
                    <m:r>
                      <a:rPr lang="en-HK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𝐾</m:t>
                    </m:r>
                  </m:oMath>
                </a14:m>
                <a:r>
                  <a:rPr lang="en-HK" dirty="0"/>
                  <a:t>battlefields.</a:t>
                </a:r>
              </a:p>
              <a:p>
                <a:br>
                  <a:rPr lang="en-HK" dirty="0"/>
                </a:br>
                <a:r>
                  <a:rPr lang="en-HK" dirty="0"/>
                  <a:t>In my experiments I focus on </a:t>
                </a:r>
                <a14:m>
                  <m:oMath xmlns:m="http://schemas.openxmlformats.org/officeDocument/2006/math">
                    <m:r>
                      <a:rPr lang="en-HK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𝐵</m:t>
                    </m:r>
                    <m:d>
                      <m:dPr>
                        <m:sepChr m:val=","/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5</m:t>
                        </m:r>
                      </m:e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5</m:t>
                        </m:r>
                      </m:e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3</m:t>
                        </m:r>
                      </m:e>
                    </m:d>
                  </m:oMath>
                </a14:m>
                <a:r>
                  <a:rPr lang="ar-AE" dirty="0"/>
                  <a:t>: </a:t>
                </a:r>
                <a:r>
                  <a:rPr lang="en-HK" dirty="0"/>
                  <a:t>each player allocates </a:t>
                </a:r>
                <a:r>
                  <a:rPr lang="en-HK" b="1" dirty="0"/>
                  <a:t>5 troops</a:t>
                </a:r>
                <a:r>
                  <a:rPr lang="en-HK" dirty="0"/>
                  <a:t> across </a:t>
                </a:r>
                <a:r>
                  <a:rPr lang="en-HK" b="1" dirty="0"/>
                  <a:t>3 battlefields</a:t>
                </a:r>
                <a:r>
                  <a:rPr lang="en-HK" dirty="0"/>
                  <a:t>, so a pure action is an integer triple like </a:t>
                </a:r>
                <a14:m>
                  <m:oMath xmlns:m="http://schemas.openxmlformats.org/officeDocument/2006/math">
                    <m:d>
                      <m:dPr>
                        <m:sepChr m:val=","/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1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e>
                      <m:e>
                        <m:r>
                          <a:rPr lang="en-US" sz="1200" b="0" i="0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e>
                      <m:e>
                        <m:r>
                          <a:rPr lang="en-US" sz="1200" b="0" i="0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e>
                    </m:d>
                  </m:oMath>
                </a14:m>
                <a:r>
                  <a:rPr lang="en-HK" dirty="0"/>
                  <a:t>with sum 5.</a:t>
                </a:r>
              </a:p>
              <a:p>
                <a:r>
                  <a:rPr lang="en-HK" dirty="0"/>
                  <a:t>Each battlefield is scored independently: if you allocate more troops than your opponent on that battlefield, you win it; if you allocate fewer, you lose it; and ties are draws. The overall payoff is the </a:t>
                </a:r>
                <a:r>
                  <a:rPr lang="en-HK" b="1" dirty="0"/>
                  <a:t>average win–loss</a:t>
                </a:r>
                <a:r>
                  <a:rPr lang="en-HK" dirty="0"/>
                  <a:t> across battlefields — so it’s a </a:t>
                </a:r>
                <a:r>
                  <a:rPr lang="en-HK" b="1" dirty="0"/>
                  <a:t>zero-sum game</a:t>
                </a:r>
                <a:r>
                  <a:rPr lang="en-HK" dirty="0"/>
                  <a:t>.</a:t>
                </a:r>
              </a:p>
              <a:p>
                <a:r>
                  <a:rPr lang="en-HK" dirty="0"/>
                  <a:t>The key difficulty is that even in small instances, the strategy space is huge: optimal play is a </a:t>
                </a:r>
                <a:r>
                  <a:rPr lang="en-HK" b="1" dirty="0"/>
                  <a:t>mixed strategy over many allocations</a:t>
                </a:r>
                <a:r>
                  <a:rPr lang="en-HK" dirty="0"/>
                  <a:t>, not one fixed split.”</a:t>
                </a:r>
              </a:p>
              <a:p>
                <a:endParaRPr lang="en-HK" dirty="0"/>
              </a:p>
              <a:p>
                <a:br>
                  <a:rPr lang="en-HK" dirty="0"/>
                </a:br>
                <a:r>
                  <a:rPr lang="en-HK" dirty="0"/>
                  <a:t>“In this example, Red wins battlefield 1, Blue wins battlefield 2, and battlefield 3 is a draw — so the round payoff is zero.”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HK" dirty="0"/>
                  <a:t>Let me start with the game. In </a:t>
                </a:r>
                <a:r>
                  <a:rPr lang="en-HK" b="1" dirty="0"/>
                  <a:t>discrete Colonel Blotto</a:t>
                </a:r>
                <a:r>
                  <a:rPr lang="en-HK" dirty="0"/>
                  <a:t>, two players split a fixed number of troops across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𝐾</a:t>
                </a:r>
                <a:r>
                  <a:rPr lang="en-HK" dirty="0"/>
                  <a:t>battlefields.</a:t>
                </a:r>
              </a:p>
              <a:p>
                <a:br>
                  <a:rPr lang="en-HK" dirty="0"/>
                </a:br>
                <a:r>
                  <a:rPr lang="en-HK" dirty="0"/>
                  <a:t>In my experiments I focus on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𝐵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(5ⓜ,5ⓜ,3)</a:t>
                </a:r>
                <a:r>
                  <a:rPr lang="ar-AE" dirty="0"/>
                  <a:t>: </a:t>
                </a:r>
                <a:r>
                  <a:rPr lang="en-HK" dirty="0"/>
                  <a:t>each player allocates </a:t>
                </a:r>
                <a:r>
                  <a:rPr lang="en-HK" b="1" dirty="0"/>
                  <a:t>5 troops</a:t>
                </a:r>
                <a:r>
                  <a:rPr lang="en-HK" dirty="0"/>
                  <a:t> across </a:t>
                </a:r>
                <a:r>
                  <a:rPr lang="en-HK" b="1" dirty="0"/>
                  <a:t>3 battlefields</a:t>
                </a:r>
                <a:r>
                  <a:rPr lang="en-HK" dirty="0"/>
                  <a:t>, so a pure action is an integer triple like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3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ⓜ,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1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ⓜ,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1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)</a:t>
                </a:r>
                <a:r>
                  <a:rPr lang="en-HK" dirty="0"/>
                  <a:t>with sum 5.</a:t>
                </a:r>
              </a:p>
              <a:p>
                <a:r>
                  <a:rPr lang="en-HK" dirty="0"/>
                  <a:t>Each battlefield is scored independently: if you allocate more troops than your opponent on that battlefield, you win it; if you allocate fewer, you lose it; and ties are draws. The overall payoff is the </a:t>
                </a:r>
                <a:r>
                  <a:rPr lang="en-HK" b="1" dirty="0"/>
                  <a:t>average win–loss</a:t>
                </a:r>
                <a:r>
                  <a:rPr lang="en-HK" dirty="0"/>
                  <a:t> across battlefields — so it’s a </a:t>
                </a:r>
                <a:r>
                  <a:rPr lang="en-HK" b="1" dirty="0"/>
                  <a:t>zero-sum game</a:t>
                </a:r>
                <a:r>
                  <a:rPr lang="en-HK" dirty="0"/>
                  <a:t>.</a:t>
                </a:r>
              </a:p>
              <a:p>
                <a:r>
                  <a:rPr lang="en-HK" dirty="0"/>
                  <a:t>The key difficulty is that even in small instances, the strategy space is huge: optimal play is a </a:t>
                </a:r>
                <a:r>
                  <a:rPr lang="en-HK" b="1" dirty="0"/>
                  <a:t>mixed strategy over many allocations</a:t>
                </a:r>
                <a:r>
                  <a:rPr lang="en-HK" dirty="0"/>
                  <a:t>, not one fixed split.”</a:t>
                </a:r>
              </a:p>
              <a:p>
                <a:endParaRPr lang="en-HK" dirty="0"/>
              </a:p>
              <a:p>
                <a:br>
                  <a:rPr lang="en-HK" dirty="0"/>
                </a:br>
                <a:r>
                  <a:rPr lang="en-HK" dirty="0"/>
                  <a:t>“In this example, Red wins battlefield 1, Blue wins battlefield 2, and battlefield 3 is a draw — so the round payoff is zero.”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34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HK" dirty="0"/>
                  <a:t>“Here’s the mathematical</a:t>
                </a:r>
                <a:r>
                  <a:rPr lang="en-HK" baseline="0" dirty="0"/>
                  <a:t> formulation</a:t>
                </a:r>
                <a:r>
                  <a:rPr lang="en-HK" dirty="0"/>
                  <a:t>. Player 1 has </a:t>
                </a:r>
                <a14:m>
                  <m:oMath xmlns:m="http://schemas.openxmlformats.org/officeDocument/2006/math">
                    <m:r>
                      <a:rPr lang="en-HK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𝐴</m:t>
                    </m:r>
                  </m:oMath>
                </a14:m>
                <a:r>
                  <a:rPr lang="en-HK" dirty="0"/>
                  <a:t> troops and Player 2 has </a:t>
                </a:r>
                <a14:m>
                  <m:oMath xmlns:m="http://schemas.openxmlformats.org/officeDocument/2006/math">
                    <m:r>
                      <a:rPr lang="en-HK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lang="en-HK" dirty="0"/>
                  <a:t>, spread across </a:t>
                </a:r>
                <a14:m>
                  <m:oMath xmlns:m="http://schemas.openxmlformats.org/officeDocument/2006/math">
                    <m:r>
                      <a:rPr lang="en-HK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𝐾</m:t>
                    </m:r>
                  </m:oMath>
                </a14:m>
                <a:r>
                  <a:rPr lang="en-HK" dirty="0"/>
                  <a:t> battlefields.</a:t>
                </a:r>
                <a:br>
                  <a:rPr lang="en-HK" dirty="0"/>
                </a:br>
                <a:r>
                  <a:rPr lang="en-HK" dirty="0"/>
                  <a:t>A pure strategy for Player 1 is an integer vector </a:t>
                </a:r>
                <a14:m>
                  <m:oMath xmlns:m="http://schemas.openxmlformats.org/officeDocument/2006/math">
                    <m:r>
                      <a:rPr lang="en-HK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𝑥</m:t>
                    </m:r>
                    <m:r>
                      <a:rPr lang="en-US" sz="1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en-HK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c</m:t>
                    </m:r>
                    <m:r>
                      <m:rPr>
                        <m:sty m:val="p"/>
                      </m:rPr>
                      <a:rPr lang="en-US" sz="1200" b="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omponents</m:t>
                    </m:r>
                    <m:r>
                      <a:rPr lang="en-US" sz="1200" b="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greater</m:t>
                    </m:r>
                    <m:r>
                      <a:rPr lang="en-US" sz="1200" b="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than</m:t>
                    </m:r>
                    <m:r>
                      <a:rPr lang="en-US" sz="1200" b="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or</m:t>
                    </m:r>
                    <m:r>
                      <a:rPr lang="en-US" sz="1200" b="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equal</m:t>
                    </m:r>
                    <m:r>
                      <a:rPr lang="en-US" sz="1200" b="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to</m:t>
                    </m:r>
                    <m:r>
                      <a:rPr lang="en-US" sz="1200" b="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sum</m:t>
                    </m:r>
                    <m:r>
                      <a:rPr lang="en-US" sz="1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of</m:t>
                    </m:r>
                    <m:r>
                      <a:rPr lang="en-US" sz="1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components</m:t>
                    </m:r>
                    <m:r>
                      <a:rPr lang="en-US" sz="1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r>
                      <a:rPr lang="ar-AE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𝐴</m:t>
                    </m:r>
                  </m:oMath>
                </a14:m>
                <a:r>
                  <a:rPr lang="ar-AE" dirty="0"/>
                  <a:t>, </a:t>
                </a:r>
                <a:r>
                  <a:rPr lang="en-HK" dirty="0"/>
                  <a:t>and similarly Player 2 chooses </a:t>
                </a:r>
                <a14:m>
                  <m:oMath xmlns:m="http://schemas.openxmlformats.org/officeDocument/2006/math">
                    <m:r>
                      <a:rPr lang="en-HK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𝑦</m:t>
                    </m:r>
                  </m:oMath>
                </a14:m>
                <a:r>
                  <a:rPr lang="en-HK" dirty="0"/>
                  <a:t>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grow m:val="on"/>
                        <m:supHide m:val="on"/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</m:t>
                    </m:r>
                    <m:r>
                      <a:rPr lang="ar-AE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lang="ar-AE" dirty="0"/>
                  <a:t>.</a:t>
                </a:r>
              </a:p>
              <a:p>
                <a:r>
                  <a:rPr lang="en-HK" dirty="0"/>
                  <a:t>Given pure strat </a:t>
                </a:r>
                <a14:m>
                  <m:oMath xmlns:m="http://schemas.openxmlformats.org/officeDocument/2006/math">
                    <m:r>
                      <a:rPr lang="en-HK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𝑦</m:t>
                    </m:r>
                  </m:oMath>
                </a14:m>
                <a:r>
                  <a:rPr lang="en-HK" dirty="0"/>
                  <a:t>, the normalised payoff to Player 1 is</a:t>
                </a:r>
                <a:r>
                  <a:rPr lang="en-US" dirty="0"/>
                  <a:t> as such</a:t>
                </a:r>
                <a:endParaRPr lang="ar-AE" dirty="0"/>
              </a:p>
              <a:p>
                <a:r>
                  <a:rPr lang="en-HK" dirty="0"/>
                  <a:t>where you get </a:t>
                </a:r>
                <a14:m>
                  <m:oMath xmlns:m="http://schemas.openxmlformats.org/officeDocument/2006/math">
                    <m:r>
                      <a:rPr lang="en-HK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+</m:t>
                    </m:r>
                    <m:r>
                      <a:rPr lang="en-HK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1</m:t>
                    </m:r>
                  </m:oMath>
                </a14:m>
                <a:r>
                  <a:rPr lang="en-HK" dirty="0"/>
                  <a:t>for a win, </a:t>
                </a:r>
                <a14:m>
                  <m:oMath xmlns:m="http://schemas.openxmlformats.org/officeDocument/2006/math">
                    <m:r>
                      <a:rPr lang="en-HK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−</m:t>
                    </m:r>
                    <m:r>
                      <a:rPr lang="en-HK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1</m:t>
                    </m:r>
                  </m:oMath>
                </a14:m>
                <a:r>
                  <a:rPr lang="en-HK" dirty="0"/>
                  <a:t>for a loss, and </a:t>
                </a:r>
                <a14:m>
                  <m:oMath xmlns:m="http://schemas.openxmlformats.org/officeDocument/2006/math">
                    <m:r>
                      <a:rPr lang="en-HK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lang="en-HK" dirty="0"/>
                  <a:t>for a tie on each battlefield, averaged across battlefields.</a:t>
                </a:r>
              </a:p>
              <a:p>
                <a:r>
                  <a:rPr lang="en-HK" dirty="0"/>
                  <a:t>As</a:t>
                </a:r>
                <a:r>
                  <a:rPr lang="en-HK" baseline="0" dirty="0"/>
                  <a:t> mentioned this</a:t>
                </a:r>
                <a:r>
                  <a:rPr lang="en-HK" dirty="0"/>
                  <a:t> is a </a:t>
                </a:r>
                <a:r>
                  <a:rPr lang="en-HK" b="1" dirty="0"/>
                  <a:t>zero-sum game</a:t>
                </a:r>
                <a:r>
                  <a:rPr lang="en-HK" dirty="0"/>
                  <a:t>, so according to lecture notes. Nash equilibrium corresponds to the </a:t>
                </a:r>
                <a:r>
                  <a:rPr lang="en-HK" b="1" dirty="0"/>
                  <a:t>minimax value </a:t>
                </a:r>
                <a14:m>
                  <m:oMath xmlns:m="http://schemas.openxmlformats.org/officeDocument/2006/math">
                    <m:r>
                      <a:rPr lang="en-HK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𝑣</m:t>
                    </m:r>
                  </m:oMath>
                </a14:m>
                <a:r>
                  <a:rPr lang="en-HK" dirty="0"/>
                  <a:t>.</a:t>
                </a:r>
                <a:br>
                  <a:rPr lang="en-HK" dirty="0"/>
                </a:br>
                <a:r>
                  <a:rPr lang="en-HK" dirty="0"/>
                  <a:t>In this project I focus on the </a:t>
                </a:r>
                <a:r>
                  <a:rPr lang="en-HK" b="1" dirty="0"/>
                  <a:t>symmetric case </a:t>
                </a:r>
                <a14:m>
                  <m:oMath xmlns:m="http://schemas.openxmlformats.org/officeDocument/2006/math">
                    <m:r>
                      <a:rPr lang="en-HK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𝐴</m:t>
                    </m:r>
                    <m:r>
                      <a:rPr lang="en-HK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</m:t>
                    </m:r>
                    <m:r>
                      <a:rPr lang="en-HK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lang="en-HK" dirty="0"/>
                  <a:t>— in particular the instance </a:t>
                </a:r>
                <a14:m>
                  <m:oMath xmlns:m="http://schemas.openxmlformats.org/officeDocument/2006/math">
                    <m:r>
                      <a:rPr lang="en-HK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𝐵</m:t>
                    </m:r>
                    <m:d>
                      <m:dPr>
                        <m:sepChr m:val=","/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5</m:t>
                        </m:r>
                      </m:e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5</m:t>
                        </m:r>
                      </m:e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3</m:t>
                        </m:r>
                      </m:e>
                    </m:d>
                  </m:oMath>
                </a14:m>
                <a:r>
                  <a:rPr lang="ar-AE" dirty="0"/>
                  <a:t>— </a:t>
                </a:r>
                <a:r>
                  <a:rPr lang="en-HK" dirty="0"/>
                  <a:t>and the aim is to understand how </a:t>
                </a:r>
                <a:r>
                  <a:rPr lang="en-HK" b="1" dirty="0"/>
                  <a:t>learning dynamics</a:t>
                </a:r>
                <a:r>
                  <a:rPr lang="en-HK" dirty="0"/>
                  <a:t> drive players toward </a:t>
                </a:r>
                <a:r>
                  <a:rPr lang="en-HK" b="1" dirty="0"/>
                  <a:t>near-equilibrium</a:t>
                </a:r>
                <a:r>
                  <a:rPr lang="en-HK" dirty="0"/>
                  <a:t> behaviour.”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HK" dirty="0"/>
                  <a:t>“Here’s the mathematical</a:t>
                </a:r>
                <a:r>
                  <a:rPr lang="en-HK" baseline="0" dirty="0"/>
                  <a:t> formulation</a:t>
                </a:r>
                <a:r>
                  <a:rPr lang="en-HK" dirty="0"/>
                  <a:t>. Player 1 has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𝐴</a:t>
                </a:r>
                <a:r>
                  <a:rPr lang="en-HK" dirty="0"/>
                  <a:t> troops and Player 2 has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𝐵</a:t>
                </a:r>
                <a:r>
                  <a:rPr lang="en-HK" dirty="0"/>
                  <a:t>, spread across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𝐾</a:t>
                </a:r>
                <a:r>
                  <a:rPr lang="en-HK" dirty="0"/>
                  <a:t> battlefields.</a:t>
                </a:r>
                <a:br>
                  <a:rPr lang="en-HK" dirty="0"/>
                </a:br>
                <a:r>
                  <a:rPr lang="en-HK" dirty="0"/>
                  <a:t>A pure strategy for Player 1 is an integer vector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:r>
                  <a:rPr lang="en-HK" dirty="0"/>
                  <a:t>with </a:t>
                </a:r>
                <a:r>
                  <a:rPr lang="en-US" sz="120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c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omponents greater than or equal to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0</a:t>
                </a:r>
                <a:r>
                  <a:rPr lang="en-HK" dirty="0"/>
                  <a:t> and 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sum of components =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𝐴</a:t>
                </a:r>
                <a:r>
                  <a:rPr lang="ar-AE" dirty="0"/>
                  <a:t>, </a:t>
                </a:r>
                <a:r>
                  <a:rPr lang="en-HK" dirty="0"/>
                  <a:t>and similarly Player 2 chooses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𝑦</a:t>
                </a:r>
                <a:r>
                  <a:rPr lang="en-HK" dirty="0"/>
                  <a:t>with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∑130_𝑖▒𝑦_𝑖 =𝐵</a:t>
                </a:r>
                <a:r>
                  <a:rPr lang="ar-AE" dirty="0"/>
                  <a:t>.</a:t>
                </a:r>
              </a:p>
              <a:p>
                <a:r>
                  <a:rPr lang="en-HK" dirty="0"/>
                  <a:t>Given pure strat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</a:t>
                </a:r>
                <a:r>
                  <a:rPr lang="en-HK" dirty="0"/>
                  <a:t> and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𝑦</a:t>
                </a:r>
                <a:r>
                  <a:rPr lang="en-HK" dirty="0"/>
                  <a:t>, the normalised payoff to Player 1 is</a:t>
                </a:r>
                <a:r>
                  <a:rPr lang="en-US" dirty="0"/>
                  <a:t> as such</a:t>
                </a:r>
                <a:endParaRPr lang="ar-AE" dirty="0"/>
              </a:p>
              <a:p>
                <a:r>
                  <a:rPr lang="en-HK" dirty="0"/>
                  <a:t>where you get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+1</a:t>
                </a:r>
                <a:r>
                  <a:rPr lang="en-HK" dirty="0"/>
                  <a:t>for a win,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−1</a:t>
                </a:r>
                <a:r>
                  <a:rPr lang="en-HK" dirty="0"/>
                  <a:t>for a loss, and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0</a:t>
                </a:r>
                <a:r>
                  <a:rPr lang="en-HK" dirty="0"/>
                  <a:t>for a tie on each battlefield, averaged across battlefields.</a:t>
                </a:r>
              </a:p>
              <a:p>
                <a:r>
                  <a:rPr lang="en-HK" dirty="0"/>
                  <a:t>As</a:t>
                </a:r>
                <a:r>
                  <a:rPr lang="en-HK" baseline="0" dirty="0"/>
                  <a:t> mentioned this</a:t>
                </a:r>
                <a:r>
                  <a:rPr lang="en-HK" dirty="0"/>
                  <a:t> is a </a:t>
                </a:r>
                <a:r>
                  <a:rPr lang="en-HK" b="1" dirty="0"/>
                  <a:t>zero-sum game</a:t>
                </a:r>
                <a:r>
                  <a:rPr lang="en-HK" dirty="0"/>
                  <a:t>, so according to lecture notes. Nash equilibrium corresponds to the </a:t>
                </a:r>
                <a:r>
                  <a:rPr lang="en-HK" b="1" dirty="0"/>
                  <a:t>minimax value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𝑣</a:t>
                </a:r>
                <a:r>
                  <a:rPr lang="en-HK" dirty="0"/>
                  <a:t>.</a:t>
                </a:r>
                <a:br>
                  <a:rPr lang="en-HK" dirty="0"/>
                </a:br>
                <a:r>
                  <a:rPr lang="en-HK" dirty="0"/>
                  <a:t>In this project I focus on the </a:t>
                </a:r>
                <a:r>
                  <a:rPr lang="en-HK" b="1" dirty="0"/>
                  <a:t>symmetric case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𝐴=𝐵</a:t>
                </a:r>
                <a:r>
                  <a:rPr lang="en-HK" dirty="0"/>
                  <a:t>— in particular the instance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𝐵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(5ⓜ,5ⓜ,3)</a:t>
                </a:r>
                <a:r>
                  <a:rPr lang="ar-AE" dirty="0"/>
                  <a:t>— </a:t>
                </a:r>
                <a:r>
                  <a:rPr lang="en-HK" dirty="0"/>
                  <a:t>and the aim is to understand how </a:t>
                </a:r>
                <a:r>
                  <a:rPr lang="en-HK" b="1" dirty="0"/>
                  <a:t>learning dynamics</a:t>
                </a:r>
                <a:r>
                  <a:rPr lang="en-HK" dirty="0"/>
                  <a:t> drive players toward </a:t>
                </a:r>
                <a:r>
                  <a:rPr lang="en-HK" b="1" dirty="0"/>
                  <a:t>near-equilibrium</a:t>
                </a:r>
                <a:r>
                  <a:rPr lang="en-HK" dirty="0"/>
                  <a:t> behaviour.”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58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My goal is to connect </a:t>
            </a:r>
            <a:r>
              <a:rPr lang="en-HK" b="1" dirty="0"/>
              <a:t>theory and computation</a:t>
            </a:r>
            <a:r>
              <a:rPr lang="en-HK" dirty="0"/>
              <a:t>: I use </a:t>
            </a:r>
            <a:r>
              <a:rPr lang="en-HK" b="1" dirty="0"/>
              <a:t>Sergiu Hart’s</a:t>
            </a:r>
            <a:r>
              <a:rPr lang="en-HK" dirty="0"/>
              <a:t> analytic solution as a benchmark in the </a:t>
            </a:r>
            <a:r>
              <a:rPr lang="en-HK" b="1" dirty="0"/>
              <a:t>symmetric </a:t>
            </a:r>
            <a:r>
              <a:rPr lang="en-HK" dirty="0"/>
              <a:t>setting, and I implement </a:t>
            </a:r>
            <a:r>
              <a:rPr lang="en-HK" b="1" dirty="0"/>
              <a:t>regret-matching</a:t>
            </a:r>
            <a:r>
              <a:rPr lang="en-HK" dirty="0"/>
              <a:t> (a no-external-regret learning algorithm from Neller–Lanctot) to see what strategies learning actually produces.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94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HK" dirty="0"/>
                  <a:t>Let’s start with the theory. Hart’s paper explains why discrete Blotto is hard — and then gives a really elegant way to simplify it.</a:t>
                </a:r>
              </a:p>
              <a:p>
                <a:endParaRPr lang="en-HK" dirty="0"/>
              </a:p>
              <a:p>
                <a:r>
                  <a:rPr lang="en-HK" dirty="0"/>
                  <a:t>The difficulty is the strategy space. A mixed strategy in discrete Blotto is a probability distribution over </a:t>
                </a:r>
                <a:r>
                  <a:rPr lang="en-HK" i="1" dirty="0"/>
                  <a:t>all</a:t>
                </a:r>
                <a:r>
                  <a:rPr lang="en-HK" dirty="0"/>
                  <a:t> integer allocations across </a:t>
                </a:r>
                <a14:m>
                  <m:oMath xmlns:m="http://schemas.openxmlformats.org/officeDocument/2006/math">
                    <m:r>
                      <a:rPr lang="en-HK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𝐾</m:t>
                    </m:r>
                  </m:oMath>
                </a14:m>
                <a:r>
                  <a:rPr lang="en-HK" dirty="0"/>
                  <a:t>battlefields — so equilibrium computation is essentially optimising over a huge, high-dimensional joint distribution under a sum constraint.</a:t>
                </a:r>
              </a:p>
              <a:p>
                <a:endParaRPr lang="en-HK" dirty="0"/>
              </a:p>
              <a:p>
                <a:r>
                  <a:rPr lang="en-HK" dirty="0"/>
                  <a:t>Hart’s key observation is </a:t>
                </a:r>
                <a:r>
                  <a:rPr lang="en-HK" b="1" dirty="0"/>
                  <a:t>exchangeability</a:t>
                </a:r>
                <a:r>
                  <a:rPr lang="en-HK" dirty="0"/>
                  <a:t>: battlefield labels are just names. If we relabel battlefield 1 and 2 </a:t>
                </a:r>
                <a:r>
                  <a:rPr lang="en-HK" b="1" dirty="0"/>
                  <a:t>for both players’ allocations</a:t>
                </a:r>
                <a:r>
                  <a:rPr lang="en-HK" dirty="0"/>
                  <a:t>, the payoff doesn’t change.</a:t>
                </a:r>
                <a:br>
                  <a:rPr lang="en-HK" dirty="0"/>
                </a:br>
                <a:r>
                  <a:rPr lang="en-HK" dirty="0"/>
                  <a:t>That symmetry motivates </a:t>
                </a:r>
                <a:r>
                  <a:rPr lang="en-HK" b="1" dirty="0"/>
                  <a:t>symmetrisation</a:t>
                </a:r>
                <a:r>
                  <a:rPr lang="en-HK" dirty="0"/>
                  <a:t>: take any mixed strategy and average it over all permutations of battlefield labels.</a:t>
                </a:r>
              </a:p>
              <a:p>
                <a:endParaRPr lang="en-HK" dirty="0"/>
              </a:p>
              <a:p>
                <a:r>
                  <a:rPr lang="en-HK" dirty="0"/>
                  <a:t>The key lemma is that, after symmetrisation, Blotto becomes payoff-equivalent to </a:t>
                </a:r>
                <a:r>
                  <a:rPr lang="en-HK" b="1" dirty="0"/>
                  <a:t>Colonel Lotto</a:t>
                </a:r>
                <a:r>
                  <a:rPr lang="en-HK" dirty="0"/>
                  <a:t> — and in particular the minimax value is preserved.</a:t>
                </a:r>
              </a:p>
              <a:p>
                <a:r>
                  <a:rPr lang="en-HK" dirty="0"/>
                  <a:t>So instead of solving Blotto directly, Hart reduces to Colonel Lotto, where only the </a:t>
                </a:r>
                <a:r>
                  <a:rPr lang="en-HK" b="1" dirty="0"/>
                  <a:t>one-dimensional marginal distribution</a:t>
                </a:r>
                <a:r>
                  <a:rPr lang="en-HK" dirty="0"/>
                  <a:t> matters.</a:t>
                </a:r>
              </a:p>
              <a:p>
                <a:br>
                  <a:rPr lang="en-HK" dirty="0"/>
                </a:br>
                <a:endParaRPr lang="en-HK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HK" dirty="0"/>
                  <a:t>Let’s start with the theory. Hart’s paper explains why discrete Blotto is hard — and then gives a really elegant way to simplify it.</a:t>
                </a:r>
              </a:p>
              <a:p>
                <a:endParaRPr lang="en-HK" dirty="0"/>
              </a:p>
              <a:p>
                <a:r>
                  <a:rPr lang="en-HK" dirty="0"/>
                  <a:t>The difficulty is the strategy space. A mixed strategy in discrete Blotto is a probability distribution over </a:t>
                </a:r>
                <a:r>
                  <a:rPr lang="en-HK" i="1" dirty="0"/>
                  <a:t>all</a:t>
                </a:r>
                <a:r>
                  <a:rPr lang="en-HK" dirty="0"/>
                  <a:t> integer allocations across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𝐾</a:t>
                </a:r>
                <a:r>
                  <a:rPr lang="en-HK" dirty="0"/>
                  <a:t>battlefields — so equilibrium computation is essentially optimising over a huge, high-dimensional joint distribution under a sum constraint.</a:t>
                </a:r>
              </a:p>
              <a:p>
                <a:endParaRPr lang="en-HK" dirty="0"/>
              </a:p>
              <a:p>
                <a:r>
                  <a:rPr lang="en-HK" dirty="0"/>
                  <a:t>Hart’s key observation is </a:t>
                </a:r>
                <a:r>
                  <a:rPr lang="en-HK" b="1" dirty="0"/>
                  <a:t>exchangeability</a:t>
                </a:r>
                <a:r>
                  <a:rPr lang="en-HK" dirty="0"/>
                  <a:t>: battlefield labels are just names. If we relabel battlefield 1 and 2 </a:t>
                </a:r>
                <a:r>
                  <a:rPr lang="en-HK" b="1" dirty="0"/>
                  <a:t>for both players’ allocations</a:t>
                </a:r>
                <a:r>
                  <a:rPr lang="en-HK" dirty="0"/>
                  <a:t>, the payoff doesn’t change.</a:t>
                </a:r>
                <a:br>
                  <a:rPr lang="en-HK" dirty="0"/>
                </a:br>
                <a:r>
                  <a:rPr lang="en-HK" dirty="0"/>
                  <a:t>That symmetry motivates </a:t>
                </a:r>
                <a:r>
                  <a:rPr lang="en-HK" b="1" dirty="0"/>
                  <a:t>symmetrisation</a:t>
                </a:r>
                <a:r>
                  <a:rPr lang="en-HK" dirty="0"/>
                  <a:t>: take any mixed strategy and average it over all permutations of battlefield labels.</a:t>
                </a:r>
              </a:p>
              <a:p>
                <a:endParaRPr lang="en-HK" dirty="0"/>
              </a:p>
              <a:p>
                <a:r>
                  <a:rPr lang="en-HK" dirty="0"/>
                  <a:t>The key lemma is that, after symmetrisation, Blotto becomes payoff-equivalent to </a:t>
                </a:r>
                <a:r>
                  <a:rPr lang="en-HK" b="1" dirty="0"/>
                  <a:t>Colonel Lotto</a:t>
                </a:r>
                <a:r>
                  <a:rPr lang="en-HK" dirty="0"/>
                  <a:t> — and in particular the minimax value is preserved.</a:t>
                </a:r>
              </a:p>
              <a:p>
                <a:r>
                  <a:rPr lang="en-HK" dirty="0"/>
                  <a:t>So instead of solving Blotto directly, Hart reduces to Colonel Lotto, where only the </a:t>
                </a:r>
                <a:r>
                  <a:rPr lang="en-HK" b="1" dirty="0"/>
                  <a:t>one-dimensional marginal distribution</a:t>
                </a:r>
                <a:r>
                  <a:rPr lang="en-HK" dirty="0"/>
                  <a:t> matters.</a:t>
                </a:r>
              </a:p>
              <a:p>
                <a:br>
                  <a:rPr lang="en-HK" dirty="0"/>
                </a:br>
                <a:endParaRPr lang="en-HK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01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HK" dirty="0"/>
                  <a:t>“Next, Hart connects Colonel Lotto to an even simpler relaxation: </a:t>
                </a:r>
                <a:r>
                  <a:rPr lang="en-HK" b="1" dirty="0"/>
                  <a:t>General Lotto</a:t>
                </a:r>
                <a:r>
                  <a:rPr lang="en-HK" dirty="0"/>
                  <a:t>.</a:t>
                </a:r>
              </a:p>
              <a:p>
                <a:endParaRPr lang="en-HK" dirty="0"/>
              </a:p>
              <a:p>
                <a:r>
                  <a:rPr lang="en-HK" dirty="0"/>
                  <a:t>In General Lotto there are </a:t>
                </a:r>
                <a:r>
                  <a:rPr lang="en-HK" b="1" dirty="0"/>
                  <a:t>no battlefields</a:t>
                </a:r>
                <a:r>
                  <a:rPr lang="en-HK" dirty="0"/>
                  <a:t>. Player 1 chooses a random variable </a:t>
                </a:r>
                <a14:m>
                  <m:oMath xmlns:m="http://schemas.openxmlformats.org/officeDocument/2006/math">
                    <m:r>
                      <a:rPr lang="en-HK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𝑋</m:t>
                    </m:r>
                  </m:oMath>
                </a14:m>
                <a:r>
                  <a:rPr lang="en-HK" dirty="0"/>
                  <a:t>— integer-valued in the discrete case, real-valued in the continuous case — with a fixed mean </a:t>
                </a:r>
                <a14:m>
                  <m:oMath xmlns:m="http://schemas.openxmlformats.org/officeDocument/2006/math">
                    <m:r>
                      <a:rPr lang="en-HK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𝑋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</m:t>
                    </m:r>
                    <m:r>
                      <a:rPr lang="ar-AE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lang="ar-AE" dirty="0"/>
                  <a:t>. </a:t>
                </a:r>
                <a:r>
                  <a:rPr lang="en-HK" dirty="0"/>
                  <a:t>Player 2 chooses </a:t>
                </a:r>
                <a14:m>
                  <m:oMath xmlns:m="http://schemas.openxmlformats.org/officeDocument/2006/math">
                    <m:r>
                      <a:rPr lang="en-HK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lang="en-HK" dirty="0"/>
                  <a:t>with </a:t>
                </a:r>
                <a14:m>
                  <m:oMath xmlns:m="http://schemas.openxmlformats.org/officeDocument/2006/math">
                    <m:r>
                      <a:rPr lang="en-HK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𝑌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</m:t>
                    </m:r>
                    <m:r>
                      <a:rPr lang="ar-AE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𝑏</m:t>
                    </m:r>
                  </m:oMath>
                </a14:m>
                <a:r>
                  <a:rPr lang="ar-AE" dirty="0"/>
                  <a:t>. </a:t>
                </a:r>
                <a:r>
                  <a:rPr lang="en-HK" dirty="0"/>
                  <a:t>The payoff is the same win–lose comparison, written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s</m:t>
                    </m:r>
                    <m:r>
                      <m:rPr>
                        <m:sty m:val="p"/>
                      </m:rPr>
                      <a:rPr lang="en-HK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gn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𝑋</m:t>
                        </m:r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𝑌</m:t>
                        </m:r>
                      </m:e>
                    </m:d>
                  </m:oMath>
                </a14:m>
                <a:r>
                  <a:rPr lang="ar-AE" dirty="0"/>
                  <a:t>.</a:t>
                </a:r>
                <a:endParaRPr lang="en-US" dirty="0"/>
              </a:p>
              <a:p>
                <a:endParaRPr lang="ar-AE" dirty="0"/>
              </a:p>
              <a:p>
                <a:r>
                  <a:rPr lang="en-HK" dirty="0"/>
                  <a:t>So the game becomes: </a:t>
                </a:r>
                <a:r>
                  <a:rPr lang="en-HK" b="1" dirty="0"/>
                  <a:t>choose a distribution with the right mean</a:t>
                </a:r>
                <a:r>
                  <a:rPr lang="en-HK" dirty="0"/>
                  <a:t> that performs well against the opponent’s distribution.</a:t>
                </a:r>
              </a:p>
              <a:p>
                <a:endParaRPr lang="en-HK" dirty="0"/>
              </a:p>
              <a:p>
                <a:r>
                  <a:rPr lang="en-HK" dirty="0"/>
                  <a:t>Hart solves both the continuous and discrete General Lotto problems explicitly. For our symmetric Blotto instance </a:t>
                </a:r>
                <a14:m>
                  <m:oMath xmlns:m="http://schemas.openxmlformats.org/officeDocument/2006/math">
                    <m:r>
                      <a:rPr lang="en-HK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𝐵</m:t>
                    </m:r>
                    <m:d>
                      <m:dPr>
                        <m:sepChr m:val=","/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5</m:t>
                        </m:r>
                      </m:e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5</m:t>
                        </m:r>
                      </m:e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3</m:t>
                        </m:r>
                      </m:e>
                    </m:d>
                  </m:oMath>
                </a14:m>
                <a:r>
                  <a:rPr lang="ar-AE" dirty="0"/>
                  <a:t>, </a:t>
                </a:r>
                <a:r>
                  <a:rPr lang="en-HK" dirty="0"/>
                  <a:t>this gives a </a:t>
                </a:r>
                <a:r>
                  <a:rPr lang="en-HK" b="1" dirty="0"/>
                  <a:t>closed-form target marginal</a:t>
                </a:r>
                <a:r>
                  <a:rPr lang="en-HK" dirty="0"/>
                  <a:t>.</a:t>
                </a:r>
              </a:p>
              <a:p>
                <a:endParaRPr lang="en-HK" dirty="0"/>
              </a:p>
              <a:p>
                <a:r>
                  <a:rPr lang="en-HK" dirty="0"/>
                  <a:t>The final step is </a:t>
                </a:r>
                <a:r>
                  <a:rPr lang="en-HK" b="1" dirty="0"/>
                  <a:t>feasibility</a:t>
                </a:r>
                <a:r>
                  <a:rPr lang="en-HK" dirty="0"/>
                  <a:t>: this marginal only matters for Blotto if it can be realised as the distribution of </a:t>
                </a:r>
                <a:r>
                  <a:rPr lang="en-HK" b="1" dirty="0"/>
                  <a:t>the troop count on a uniformly random battlefield</a:t>
                </a:r>
                <a:r>
                  <a:rPr lang="en-HK" dirty="0"/>
                  <a:t>, under some mixed strategy over </a:t>
                </a:r>
                <a14:m>
                  <m:oMath xmlns:m="http://schemas.openxmlformats.org/officeDocument/2006/math">
                    <m:r>
                      <a:rPr lang="en-HK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𝐾</m:t>
                    </m:r>
                  </m:oMath>
                </a14:m>
                <a:r>
                  <a:rPr lang="en-HK" dirty="0"/>
                  <a:t>-partitions of </a:t>
                </a:r>
                <a14:m>
                  <m:oMath xmlns:m="http://schemas.openxmlformats.org/officeDocument/2006/math">
                    <m:r>
                      <a:rPr lang="en-HK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𝐴</m:t>
                    </m:r>
                  </m:oMath>
                </a14:m>
                <a:r>
                  <a:rPr lang="en-HK" dirty="0"/>
                  <a:t>.</a:t>
                </a:r>
              </a:p>
              <a:p>
                <a:endParaRPr lang="en-HK" dirty="0"/>
              </a:p>
              <a:p>
                <a:r>
                  <a:rPr lang="en-HK" dirty="0"/>
                  <a:t>In </a:t>
                </a:r>
                <a14:m>
                  <m:oMath xmlns:m="http://schemas.openxmlformats.org/officeDocument/2006/math">
                    <m:r>
                      <a:rPr lang="en-HK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𝐵</m:t>
                    </m:r>
                    <m:d>
                      <m:dPr>
                        <m:sepChr m:val=","/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5</m:t>
                        </m:r>
                      </m:e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5</m:t>
                        </m:r>
                      </m:e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3</m:t>
                        </m:r>
                      </m:e>
                    </m:d>
                  </m:oMath>
                </a14:m>
                <a:r>
                  <a:rPr lang="ar-AE" dirty="0"/>
                  <a:t>, </a:t>
                </a:r>
                <a:r>
                  <a:rPr lang="en-HK" dirty="0"/>
                  <a:t>feasibility holds. Hart even constructs an explicit Blotto mixture — for example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sepChr m:val=","/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0</m:t>
                        </m:r>
                      </m:e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2</m:t>
                        </m:r>
                      </m:e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3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+</m:t>
                    </m:r>
                    <m:f>
                      <m:f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sepChr m:val=","/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</m:t>
                        </m:r>
                      </m:e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1</m:t>
                        </m:r>
                      </m:e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3</m:t>
                        </m:r>
                      </m:e>
                    </m:d>
                  </m:oMath>
                </a14:m>
                <a:r>
                  <a:rPr lang="ar-AE" dirty="0"/>
                  <a:t>— </a:t>
                </a:r>
                <a:r>
                  <a:rPr lang="en-HK" dirty="0"/>
                  <a:t>which produces exactly the target marginal shown here.”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HK" dirty="0"/>
                  <a:t>“Next, Hart connects Colonel Lotto to an even simpler relaxation: </a:t>
                </a:r>
                <a:r>
                  <a:rPr lang="en-HK" b="1" dirty="0"/>
                  <a:t>General Lotto</a:t>
                </a:r>
                <a:r>
                  <a:rPr lang="en-HK" dirty="0"/>
                  <a:t>.</a:t>
                </a:r>
              </a:p>
              <a:p>
                <a:endParaRPr lang="en-HK" dirty="0"/>
              </a:p>
              <a:p>
                <a:r>
                  <a:rPr lang="en-HK" dirty="0"/>
                  <a:t>In General Lotto there are </a:t>
                </a:r>
                <a:r>
                  <a:rPr lang="en-HK" b="1" dirty="0"/>
                  <a:t>no battlefields</a:t>
                </a:r>
                <a:r>
                  <a:rPr lang="en-HK" dirty="0"/>
                  <a:t>. Player 1 chooses a random variable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𝑋</a:t>
                </a:r>
                <a:r>
                  <a:rPr lang="en-HK" dirty="0"/>
                  <a:t>— integer-valued in the discrete case, real-valued in the continuous case — with a fixed mean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𝔼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[𝑋]=𝑎</a:t>
                </a:r>
                <a:r>
                  <a:rPr lang="ar-AE" dirty="0"/>
                  <a:t>. </a:t>
                </a:r>
                <a:r>
                  <a:rPr lang="en-HK" dirty="0"/>
                  <a:t>Player 2 chooses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𝑌</a:t>
                </a:r>
                <a:r>
                  <a:rPr lang="en-HK" dirty="0"/>
                  <a:t>with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𝔼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[𝑌]=𝑏</a:t>
                </a:r>
                <a:r>
                  <a:rPr lang="ar-AE" dirty="0"/>
                  <a:t>. </a:t>
                </a:r>
                <a:r>
                  <a:rPr lang="en-HK" dirty="0"/>
                  <a:t>The payoff is the same win–lose comparison, written in terms of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sgn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(𝑋−𝑌)</a:t>
                </a:r>
                <a:r>
                  <a:rPr lang="ar-AE" dirty="0"/>
                  <a:t>.</a:t>
                </a:r>
                <a:endParaRPr lang="en-US" dirty="0"/>
              </a:p>
              <a:p>
                <a:endParaRPr lang="ar-AE" dirty="0"/>
              </a:p>
              <a:p>
                <a:r>
                  <a:rPr lang="en-HK" dirty="0"/>
                  <a:t>So the game becomes: </a:t>
                </a:r>
                <a:r>
                  <a:rPr lang="en-HK" b="1" dirty="0"/>
                  <a:t>choose a distribution with the right mean</a:t>
                </a:r>
                <a:r>
                  <a:rPr lang="en-HK" dirty="0"/>
                  <a:t> that performs well against the opponent’s distribution.</a:t>
                </a:r>
              </a:p>
              <a:p>
                <a:endParaRPr lang="en-HK" dirty="0"/>
              </a:p>
              <a:p>
                <a:r>
                  <a:rPr lang="en-HK" dirty="0"/>
                  <a:t>Hart solves both the continuous and discrete General Lotto problems explicitly. For our symmetric Blotto instance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𝐵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(5ⓜ,5ⓜ,3)</a:t>
                </a:r>
                <a:r>
                  <a:rPr lang="ar-AE" dirty="0"/>
                  <a:t>, </a:t>
                </a:r>
                <a:r>
                  <a:rPr lang="en-HK" dirty="0"/>
                  <a:t>this gives a </a:t>
                </a:r>
                <a:r>
                  <a:rPr lang="en-HK" b="1" dirty="0"/>
                  <a:t>closed-form target marginal</a:t>
                </a:r>
                <a:r>
                  <a:rPr lang="en-HK" dirty="0"/>
                  <a:t>.</a:t>
                </a:r>
              </a:p>
              <a:p>
                <a:endParaRPr lang="en-HK" dirty="0"/>
              </a:p>
              <a:p>
                <a:r>
                  <a:rPr lang="en-HK" dirty="0"/>
                  <a:t>The final step is </a:t>
                </a:r>
                <a:r>
                  <a:rPr lang="en-HK" b="1" dirty="0"/>
                  <a:t>feasibility</a:t>
                </a:r>
                <a:r>
                  <a:rPr lang="en-HK" dirty="0"/>
                  <a:t>: this marginal only matters for Blotto if it can be realised as the distribution of </a:t>
                </a:r>
                <a:r>
                  <a:rPr lang="en-HK" b="1" dirty="0"/>
                  <a:t>the troop count on a uniformly random battlefield</a:t>
                </a:r>
                <a:r>
                  <a:rPr lang="en-HK" dirty="0"/>
                  <a:t>, under some mixed strategy over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𝐾</a:t>
                </a:r>
                <a:r>
                  <a:rPr lang="en-HK" dirty="0"/>
                  <a:t>-partitions of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𝐴</a:t>
                </a:r>
                <a:r>
                  <a:rPr lang="en-HK" dirty="0"/>
                  <a:t>.</a:t>
                </a:r>
              </a:p>
              <a:p>
                <a:endParaRPr lang="en-HK" dirty="0"/>
              </a:p>
              <a:p>
                <a:r>
                  <a:rPr lang="en-HK" dirty="0"/>
                  <a:t>In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𝐵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(5ⓜ,5ⓜ,3)</a:t>
                </a:r>
                <a:r>
                  <a:rPr lang="ar-AE" dirty="0"/>
                  <a:t>, </a:t>
                </a:r>
                <a:r>
                  <a:rPr lang="en-HK" dirty="0"/>
                  <a:t>feasibility holds. Hart even constructs an explicit Blotto mixture — for example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1/2 (0ⓜ,2ⓜ,3)+1/2 (1ⓜ,1ⓜ,3)</a:t>
                </a:r>
                <a:r>
                  <a:rPr lang="ar-AE" dirty="0"/>
                  <a:t>— </a:t>
                </a:r>
                <a:r>
                  <a:rPr lang="en-HK" dirty="0"/>
                  <a:t>which produces exactly the target marginal shown here.”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87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HK" dirty="0"/>
                  <a:t>Now, we move onto the second half of the project where I implement regret matching in self-play. </a:t>
                </a:r>
              </a:p>
              <a:p>
                <a:endParaRPr lang="en-HK" dirty="0"/>
              </a:p>
              <a:p>
                <a:r>
                  <a:rPr lang="en-HK" dirty="0"/>
                  <a:t>At each step, each player plays a mixed strategy proportional to </a:t>
                </a:r>
                <a:r>
                  <a:rPr lang="en-HK" b="1" dirty="0"/>
                  <a:t>positive cumulative regret</a:t>
                </a:r>
                <a:r>
                  <a:rPr lang="en-HK" dirty="0"/>
                  <a:t>, samples an action, updates regrets from the realised payoff, and accumulates the average. The output is the time-averaged strategies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ar-AE" sz="12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limUpp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lim>
                            <m:r>
                              <a:rPr lang="ar-AE" sz="1200" i="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ˉ</m:t>
                            </m:r>
                          </m:lim>
                        </m:limUpp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𝑇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</m:ctrlPr>
                          </m:limUpp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𝑞</m:t>
                            </m:r>
                          </m:e>
                          <m:lim>
                            <m:r>
                              <a:rPr lang="ar-AE" sz="1200" i="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m:t>ˉ</m:t>
                            </m:r>
                          </m:lim>
                        </m:limUpp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ar-AE" dirty="0"/>
                  <a:t>. </a:t>
                </a:r>
                <a:endParaRPr lang="en-US" dirty="0"/>
              </a:p>
              <a:p>
                <a:endParaRPr lang="en-US" dirty="0"/>
              </a:p>
              <a:p>
                <a:r>
                  <a:rPr lang="en-HK" dirty="0"/>
                  <a:t>The key guarantee is that in </a:t>
                </a:r>
                <a:r>
                  <a:rPr lang="en-HK" b="1" dirty="0"/>
                  <a:t>two-player zero-sum games</a:t>
                </a:r>
                <a:r>
                  <a:rPr lang="en-HK" dirty="0"/>
                  <a:t>, these time-averages drive regret to zero, so </a:t>
                </a:r>
                <a:r>
                  <a:rPr lang="en-HK" b="1" dirty="0"/>
                  <a:t>exploitability drops</a:t>
                </a:r>
                <a:r>
                  <a:rPr lang="en-HK" dirty="0"/>
                  <a:t> and the averages approach the Nash set.”</a:t>
                </a:r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HK" dirty="0"/>
                  <a:t>Now, we move onto the second half of the project where I implement regret matching in self-play. </a:t>
                </a:r>
              </a:p>
              <a:p>
                <a:endParaRPr lang="en-HK" dirty="0"/>
              </a:p>
              <a:p>
                <a:r>
                  <a:rPr lang="en-HK" dirty="0"/>
                  <a:t>At each step, each player plays a mixed strategy proportional to </a:t>
                </a:r>
                <a:r>
                  <a:rPr lang="en-HK" b="1" dirty="0"/>
                  <a:t>positive cumulative regret</a:t>
                </a:r>
                <a:r>
                  <a:rPr lang="en-HK" dirty="0"/>
                  <a:t>, samples an action, updates regrets from the realised payoff, and accumulates the average. The output is the time-averaged strategies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𝑝┴ˉ_𝑇,𝑞┴ˉ_𝑇</a:t>
                </a:r>
                <a:r>
                  <a:rPr lang="ar-AE" dirty="0"/>
                  <a:t>. </a:t>
                </a:r>
                <a:endParaRPr lang="en-US" dirty="0"/>
              </a:p>
              <a:p>
                <a:endParaRPr lang="en-US" dirty="0"/>
              </a:p>
              <a:p>
                <a:r>
                  <a:rPr lang="en-HK" dirty="0"/>
                  <a:t>The key guarantee is that in </a:t>
                </a:r>
                <a:r>
                  <a:rPr lang="en-HK" b="1" dirty="0"/>
                  <a:t>two-player zero-sum games</a:t>
                </a:r>
                <a:r>
                  <a:rPr lang="en-HK" dirty="0"/>
                  <a:t>, these time-averages drive regret to zero, so </a:t>
                </a:r>
                <a:r>
                  <a:rPr lang="en-HK" b="1" dirty="0"/>
                  <a:t>exploitability drops</a:t>
                </a:r>
                <a:r>
                  <a:rPr lang="en-HK" dirty="0"/>
                  <a:t> and the averages approach the Nash set.”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40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HK" dirty="0"/>
                  <a:t>Hart’s theoretical prediction is stated for </a:t>
                </a:r>
                <a:r>
                  <a:rPr lang="en-HK" b="1" dirty="0"/>
                  <a:t>exchangeable</a:t>
                </a:r>
                <a:r>
                  <a:rPr lang="en-HK" dirty="0"/>
                  <a:t> play, meaning the game doesn’t change if we relabel the battlefields for </a:t>
                </a:r>
                <a:r>
                  <a:rPr lang="en-HK" i="1" dirty="0"/>
                  <a:t>both</a:t>
                </a:r>
                <a:r>
                  <a:rPr lang="en-HK" dirty="0"/>
                  <a:t> players.</a:t>
                </a:r>
              </a:p>
              <a:p>
                <a:endParaRPr lang="en-HK" dirty="0"/>
              </a:p>
              <a:p>
                <a:r>
                  <a:rPr lang="en-HK" dirty="0"/>
                  <a:t>But regret matching outputs a mixed strategy over </a:t>
                </a:r>
                <a:r>
                  <a:rPr lang="en-HK" b="1" dirty="0"/>
                  <a:t>labelled</a:t>
                </a:r>
                <a:r>
                  <a:rPr lang="en-HK" dirty="0"/>
                  <a:t> allocations, so before comparing to Hart, I apply a </a:t>
                </a:r>
                <a:r>
                  <a:rPr lang="en-HK" b="1" dirty="0"/>
                  <a:t>symmetrisation operator</a:t>
                </a:r>
                <a:r>
                  <a:rPr lang="en-HK" dirty="0"/>
                  <a:t> to the final time-averages.</a:t>
                </a:r>
              </a:p>
              <a:p>
                <a:endParaRPr lang="en-HK" dirty="0"/>
              </a:p>
              <a:p>
                <a:r>
                  <a:rPr lang="en-HK" dirty="0"/>
                  <a:t>The idea is: allocations that only differ by permuting coordinates belong to the same </a:t>
                </a:r>
                <a:r>
                  <a:rPr lang="en-HK" b="1" dirty="0"/>
                  <a:t>permutation class</a:t>
                </a:r>
                <a:r>
                  <a:rPr lang="en-HK" dirty="0"/>
                  <a:t>.</a:t>
                </a:r>
              </a:p>
              <a:p>
                <a:br>
                  <a:rPr lang="en-HK" dirty="0"/>
                </a:br>
                <a:r>
                  <a:rPr lang="en-HK" dirty="0"/>
                  <a:t>So first I group allocations by their sorted pattern </a:t>
                </a:r>
                <a14:m>
                  <m:oMath xmlns:m="http://schemas.openxmlformats.org/officeDocument/2006/math">
                    <m:r>
                      <a:rPr lang="en-HK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𝑐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lang="en-HK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sort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r>
                  <a:rPr lang="ar-AE" dirty="0"/>
                  <a:t>.</a:t>
                </a:r>
                <a:endParaRPr lang="en-US" dirty="0"/>
              </a:p>
              <a:p>
                <a:endParaRPr lang="ar-AE" dirty="0"/>
              </a:p>
              <a:p>
                <a:r>
                  <a:rPr lang="en-HK" dirty="0"/>
                  <a:t>Then I accumulate the total probability mass in each class: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supHide m:val="on"/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:</m:t>
                          </m:r>
                          <m:r>
                            <m:rPr>
                              <m:nor/>
                            </m:r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 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𝑐</m:t>
                          </m:r>
                          <m:d>
                            <m:d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𝑐</m:t>
                          </m:r>
                        </m:sub>
                        <m:sup/>
                        <m:e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.</m:t>
                      </m:r>
                    </m:oMath>
                  </m:oMathPara>
                </a14:m>
                <a:endParaRPr lang="ar-AE" b="0" dirty="0"/>
              </a:p>
              <a:p>
                <a:r>
                  <a:rPr lang="en-HK" dirty="0"/>
                  <a:t>Finally I redistribute that mass uniformly over the class, defining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ar-AE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ar-AE" sz="1200" i="1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∣</m:t>
                          </m:r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𝐶</m:t>
                          </m:r>
                          <m:d>
                            <m:dPr>
                              <m:ctrlP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lang="ar-AE" sz="120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∣</m:t>
                          </m:r>
                        </m:den>
                      </m:f>
                      <m:r>
                        <a:rPr lang="ar-AE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.</m:t>
                      </m:r>
                    </m:oMath>
                  </m:oMathPara>
                </a14:m>
                <a:endParaRPr lang="ar-AE" dirty="0"/>
              </a:p>
              <a:p>
                <a:r>
                  <a:rPr lang="en-HK" dirty="0"/>
                  <a:t>Applying this to the learned averages gives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limUpp>
                            <m:limUppPr>
                              <m:ctrlPr>
                                <a:rPr lang="ar-AE" sz="12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limUppPr>
                            <m:e>
                              <m:r>
                                <a:rPr lang="ar-AE" sz="120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lim>
                              <m:r>
                                <a:rPr lang="ar-AE" sz="120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ˉ</m:t>
                              </m:r>
                            </m:lim>
                          </m:limUpp>
                        </m:e>
                        <m:sub>
                          <m:r>
                            <a:rPr lang="ar-AE" sz="120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𝑇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HK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sym</m:t>
                          </m:r>
                        </m:sup>
                      </m:sSubSup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limUpp>
                                <m:limUppPr>
                                  <m:ctrlPr>
                                    <a:rPr lang="ar-AE" sz="1200" b="0" i="1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limUppPr>
                                <m:e>
                                  <m:r>
                                    <a:rPr lang="ar-AE" sz="1200" b="0" i="1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lim>
                                  <m:r>
                                    <a:rPr lang="ar-AE" sz="1200" b="0" i="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ˉ</m:t>
                                  </m:r>
                                </m:lim>
                              </m:limUpp>
                            </m:e>
                            <m:sub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limUpp>
                            <m:limUpp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limUppPr>
                            <m:e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lim>
                              <m:r>
                                <a:rPr lang="ar-AE" sz="1200" b="0" i="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ˉ</m:t>
                              </m:r>
                            </m:lim>
                          </m:limUpp>
                        </m:e>
                        <m:sub>
                          <m: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𝑇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HK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sym</m:t>
                          </m:r>
                        </m:sup>
                      </m:sSubSup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limUpp>
                                <m:limUppPr>
                                  <m:ctrlPr>
                                    <a:rPr lang="ar-AE" sz="1200" b="0" i="1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limUppPr>
                                <m:e>
                                  <m:r>
                                    <a:rPr lang="ar-AE" sz="1200" b="0" i="1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</m:e>
                                <m:lim>
                                  <m:r>
                                    <a:rPr lang="ar-AE" sz="1200" b="0" i="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ˉ</m:t>
                                  </m:r>
                                </m:lim>
                              </m:limUpp>
                            </m:e>
                            <m:sub>
                              <m:r>
                                <a:rPr lang="ar-AE" sz="1200" b="0" i="1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.</m:t>
                      </m:r>
                    </m:oMath>
                  </m:oMathPara>
                </a14:m>
                <a:endParaRPr lang="ar-AE" b="0" dirty="0"/>
              </a:p>
              <a:p>
                <a:r>
                  <a:rPr lang="en-HK" dirty="0"/>
                  <a:t>Now the induced random-battlefield marginal is </a:t>
                </a:r>
                <a:r>
                  <a:rPr lang="en-HK" b="1" dirty="0"/>
                  <a:t>exchangeable</a:t>
                </a:r>
                <a:r>
                  <a:rPr lang="en-HK" dirty="0"/>
                  <a:t>, so I can directly compare it to Hart’s marginal.”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HK" dirty="0"/>
                  <a:t>Hart’s theoretical prediction is stated for </a:t>
                </a:r>
                <a:r>
                  <a:rPr lang="en-HK" b="1" dirty="0"/>
                  <a:t>exchangeable</a:t>
                </a:r>
                <a:r>
                  <a:rPr lang="en-HK" dirty="0"/>
                  <a:t> play, meaning the game doesn’t change if we relabel the battlefields for </a:t>
                </a:r>
                <a:r>
                  <a:rPr lang="en-HK" i="1" dirty="0"/>
                  <a:t>both</a:t>
                </a:r>
                <a:r>
                  <a:rPr lang="en-HK" dirty="0"/>
                  <a:t> players.</a:t>
                </a:r>
              </a:p>
              <a:p>
                <a:endParaRPr lang="en-HK" dirty="0"/>
              </a:p>
              <a:p>
                <a:r>
                  <a:rPr lang="en-HK" dirty="0"/>
                  <a:t>But regret matching outputs a mixed strategy over </a:t>
                </a:r>
                <a:r>
                  <a:rPr lang="en-HK" b="1" dirty="0"/>
                  <a:t>labelled</a:t>
                </a:r>
                <a:r>
                  <a:rPr lang="en-HK" dirty="0"/>
                  <a:t> allocations, so before comparing to Hart, I apply a </a:t>
                </a:r>
                <a:r>
                  <a:rPr lang="en-HK" b="1" dirty="0"/>
                  <a:t>symmetrisation operator</a:t>
                </a:r>
                <a:r>
                  <a:rPr lang="en-HK" dirty="0"/>
                  <a:t> to the final time-averages.</a:t>
                </a:r>
              </a:p>
              <a:p>
                <a:endParaRPr lang="en-HK" dirty="0"/>
              </a:p>
              <a:p>
                <a:r>
                  <a:rPr lang="en-HK" dirty="0"/>
                  <a:t>The idea is: allocations that only differ by permuting coordinates belong to the same </a:t>
                </a:r>
                <a:r>
                  <a:rPr lang="en-HK" b="1" dirty="0"/>
                  <a:t>permutation class</a:t>
                </a:r>
                <a:r>
                  <a:rPr lang="en-HK" dirty="0"/>
                  <a:t>.</a:t>
                </a:r>
              </a:p>
              <a:p>
                <a:br>
                  <a:rPr lang="en-HK" dirty="0"/>
                </a:br>
                <a:r>
                  <a:rPr lang="en-HK" dirty="0"/>
                  <a:t>So first I group allocations by their sorted pattern 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𝑐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(𝑥)=</a:t>
                </a:r>
                <a:r>
                  <a:rPr lang="en-HK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sort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(𝑥)</a:t>
                </a:r>
                <a:r>
                  <a:rPr lang="ar-AE" dirty="0"/>
                  <a:t>.</a:t>
                </a:r>
                <a:endParaRPr lang="en-US" dirty="0"/>
              </a:p>
              <a:p>
                <a:endParaRPr lang="ar-AE" dirty="0"/>
              </a:p>
              <a:p>
                <a:r>
                  <a:rPr lang="en-HK" dirty="0"/>
                  <a:t>Then I accumulate the total probability mass in each class: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𝑚_𝑐=∑128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_(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𝑥: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 " 𝑐(𝑥)=𝑐)▒𝑝 (𝑥).</a:t>
                </a:r>
                <a:endParaRPr lang="ar-AE" b="0" dirty="0"/>
              </a:p>
              <a:p>
                <a:r>
                  <a:rPr lang="en-HK" dirty="0"/>
                  <a:t>Finally I redistribute that mass uniformly over the class, defining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(𝜎(𝑝))(𝑥)=𝑚_𝑐(𝑥) /(∣𝐶(𝑥)∣).</a:t>
                </a:r>
                <a:endParaRPr lang="ar-AE" dirty="0"/>
              </a:p>
              <a:p>
                <a:r>
                  <a:rPr lang="en-HK" dirty="0"/>
                  <a:t>Applying this to the learned averages gives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𝑝┴ˉ_𝑇^</a:t>
                </a:r>
                <a:r>
                  <a:rPr lang="en-HK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"sym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=𝜎(𝑝┴ˉ_𝑇 ), 𝑞┴ˉ_𝑇^</a:t>
                </a:r>
                <a:r>
                  <a:rPr lang="en-HK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"sym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=𝜎(𝑞┴ˉ_𝑇 ).</a:t>
                </a:r>
                <a:endParaRPr lang="ar-AE" b="0" dirty="0"/>
              </a:p>
              <a:p>
                <a:r>
                  <a:rPr lang="en-HK" dirty="0"/>
                  <a:t>Now the induced random-battlefield marginal is </a:t>
                </a:r>
                <a:r>
                  <a:rPr lang="en-HK" b="1" dirty="0"/>
                  <a:t>exchangeable</a:t>
                </a:r>
                <a:r>
                  <a:rPr lang="en-HK" dirty="0"/>
                  <a:t>, so I can directly compare it to Hart’s marginal.”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27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3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53F61BD-18EB-B863-761D-89639D880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accent1"/>
                </a:solidFill>
                <a:latin typeface="+mj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0333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7850-4A32-48D9-B65E-F551EAA4CC04}" type="datetime1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46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62B7-F8E8-4065-A21D-90A8A970CBC5}" type="datetime1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84638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5E19-1301-44C0-8F27-8B4339EFA248}" type="datetime1">
              <a:rPr lang="en-GB" smtClean="0"/>
              <a:t>07/01/2026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2610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E122-4495-44BA-A4C1-8BE76937A80D}" type="datetime1">
              <a:rPr lang="en-GB" smtClean="0"/>
              <a:t>06/01/2026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03585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DC06-C956-40EB-B7C2-5D24D2134868}" type="datetime1">
              <a:rPr lang="en-GB" smtClean="0"/>
              <a:t>06/01/2026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19597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72CD8-4874-4E1A-99A5-6A33EAEAD984}" type="datetime1">
              <a:rPr lang="en-GB" smtClean="0"/>
              <a:t>07/01/2026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074776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23BCF-757C-48E4-AB43-882F0A78532C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4756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683EC-1E11-45E0-886A-851228B0A8DF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6366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2D4AE-58D3-41BB-8060-5ADF87B91618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624803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75DBF-6AEB-4550-BEA6-FE6CE3862FB9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0667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53F61BD-18EB-B863-761D-89639D880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accent1"/>
                </a:solidFill>
                <a:latin typeface="+mj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26487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2C9E-B7BA-48F8-8C95-4A603CB4A0B6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9803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10E69-4493-469E-9F6F-0F2C42DABB23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2315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7A56-2FF9-491E-814D-0A900175F8E1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3448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82C8-03A6-4D1C-870A-BE728679E492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753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F533C-450F-4C7A-8669-D1C1D442E9DA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1924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025"/>
            <a:ext cx="9984000" cy="5934075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1B67106-7FE2-4B8D-9827-B242124A96D0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8D6E0-472D-9B14-F3A6-BC2F23E87040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46774957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40A93-6E2C-479B-B487-61050B029E0E}" type="datetime1">
              <a:rPr lang="en-GB" smtClean="0"/>
              <a:t>07/01/2026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369607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FBB15-756E-4C9B-BAD5-65B8245F1711}" type="datetime1">
              <a:rPr lang="en-GB" smtClean="0"/>
              <a:t>07/01/2026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25788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9664A-9D95-4BFD-9EE2-ED03761B5D93}" type="datetime1">
              <a:rPr lang="en-GB" smtClean="0"/>
              <a:t>07/01/2026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80361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16F8D3-3840-4002-A902-CA5665F1877D}" type="datetime1">
              <a:rPr lang="en-GB" smtClean="0"/>
              <a:t>07/01/2026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1609BCD-EF9A-DF89-AAD2-167090C57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39952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53F61BD-18EB-B863-761D-89639D880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accent1"/>
                </a:solidFill>
                <a:latin typeface="+mj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68972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46E35-447D-4F3F-B312-D5A5B297F989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3963589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53B4-E62F-43A9-95E1-1281FC369A0C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20639597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C65B-45F4-494F-85C9-F650D9479B4E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7332222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BB683-185E-47F3-8B62-B7D69EB8BD5B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536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529D-9412-41C5-A6C2-C931A11B8D57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906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6683B-1327-4EC5-BC3D-F1BC9929DF1D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611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0F3C-9559-4D72-9EA0-55DADACB2573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49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B1C3-5A45-497F-BCC7-EC2CAE0BF41E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468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E16-EEE1-449A-9FC3-EC3A45AD75A9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5415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5C08-4378-4C2A-80FC-85BE4CC22ED2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33955305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0DA90-2FF2-F36C-F9FF-CD7A192F0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B026B9-3E51-5733-811C-2FA3BC73B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bg1"/>
                </a:solidFill>
                <a:latin typeface="+mj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714C7637-5E21-BDDB-D675-718E58535D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57B56D4-851E-7242-EAB1-CD5B53E8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25FF1F4-36F0-A184-7B99-8F5F4A49C8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198715B-A90B-9B06-A055-401A84B092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D2E04D5-A2EE-135D-A8C9-6E695F9BCF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CE0DC1F-799B-3F7A-3A71-D20337A47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8EAEE22-055F-6869-D50D-D9C8C9082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ADAC67C-850F-96D3-0962-09E1B4CC3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3187A0-2E68-170D-55EF-0FA20E7A75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6288291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99A96-AD1A-4D71-9FB8-4FC24821C6DB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64018343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04DA1-1F50-4046-AB99-973BFEA76F20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7450929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4D7C-325E-46DC-8928-255FD373C96D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785877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20609-BB11-4BF4-8697-59822653EB4F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24084216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F2A2-6868-407F-8098-72A30A0A7D4F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78277818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DDFD2-A19B-4FDD-86ED-B185BF53816E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30675283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818C7-E49D-46B4-A26D-8654FF918181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11599155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F4B4E-1431-4713-BED5-A43C1F5596C4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85968501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"/>
            <a:ext cx="12193489" cy="68579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340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14899905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8F30683-44FB-4995-47C3-43A7DE5523C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7A24E86-91AA-6A9B-314A-752B77481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79B37A-F4A9-2DDA-3FC3-9FC52384AE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3DABC58-132F-2F2F-EB5B-78B30A3D44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FE51362-844C-B4F1-1A83-A287F312E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0F57AAB-C462-6A3A-9686-048341EA78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A0D371A-82CE-1829-AA32-FB790C7A60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A0DE082-4D8F-8158-56B4-AF85C4A0FA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0CFB56-59E9-38CF-519A-B532B32547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B5434B5-DD4C-F988-6EBA-085A7DD49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1E34748E-CBEF-26E7-AB9F-696FA5D59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1DF2DBC8-2D33-BD84-A330-691C8B9797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bg1"/>
                </a:solidFill>
                <a:latin typeface="+mj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999913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65854826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1169666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8F1E4B3C-5470-00F2-B8CB-BB4906CF43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D7A316D-6FA6-8EBE-A7B4-43071E70A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11C06CEA-028D-9197-2DEF-67878595AE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DEA93E8D-A827-0EF8-FC25-4EDF7B194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359F29-A6DD-FD4C-F807-701DEA41E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468BF6B-AEBB-4CAA-244D-9EBE80B9A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CC60AC05-547F-FA65-604E-4ED4912EA9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632E58E-1400-1E6E-BB60-7A9B794F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4D65D159-581D-F29B-BBD4-C1C5BACCE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425010597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3A87AD45-2D2F-D96C-947C-BAE35BFEBE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1EDC35F-4F2D-B2A7-1ECD-0CF19D1AD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97F4776F-4E5E-13DF-F11A-A6808FFFC9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A993AE1-6A24-5C17-7FE2-A16589D9C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A87F8EF-CDAD-15A2-A361-88921E1CAF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90186DB-2300-A8AA-8FAD-2C609649A6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1922286-E237-1114-3A54-E1731611D6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B4DA78C-0EF6-B05D-F2D2-EFEDA343E3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A00F92FE-6EB2-0D0E-BFC9-559AD1E7A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21612589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B026B9-3E51-5733-811C-2FA3BC73B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90130"/>
            <a:ext cx="5606484" cy="740845"/>
          </a:xfrm>
        </p:spPr>
        <p:txBody>
          <a:bodyPr anchor="b"/>
          <a:lstStyle>
            <a:lvl1pPr>
              <a:defRPr b="1">
                <a:solidFill>
                  <a:schemeClr val="accent1"/>
                </a:solidFill>
                <a:latin typeface="+mj-lt"/>
                <a:ea typeface="Inter Medium" panose="02000503000000020004" pitchFamily="2" charset="0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76181910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B026B9-3E51-5733-811C-2FA3BC73B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90130"/>
            <a:ext cx="5606484" cy="740845"/>
          </a:xfrm>
        </p:spPr>
        <p:txBody>
          <a:bodyPr anchor="b"/>
          <a:lstStyle>
            <a:lvl1pPr>
              <a:defRPr b="1">
                <a:solidFill>
                  <a:schemeClr val="accent1"/>
                </a:solidFill>
                <a:latin typeface="+mj-lt"/>
                <a:ea typeface="Inter Medium" panose="02000503000000020004" pitchFamily="2" charset="0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40818450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B026B9-3E51-5733-811C-2FA3BC73B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90130"/>
            <a:ext cx="5606484" cy="740845"/>
          </a:xfrm>
        </p:spPr>
        <p:txBody>
          <a:bodyPr anchor="b"/>
          <a:lstStyle>
            <a:lvl1pPr>
              <a:defRPr b="1">
                <a:solidFill>
                  <a:schemeClr val="accent1"/>
                </a:solidFill>
                <a:latin typeface="+mj-lt"/>
                <a:ea typeface="Inter Medium" panose="02000503000000020004" pitchFamily="2" charset="0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59517005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B026B9-3E51-5733-811C-2FA3BC73B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878288"/>
            <a:ext cx="5606484" cy="652688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+mj-lt"/>
                <a:ea typeface="Inter Medium" panose="02000503000000020004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49CC1682-CCAA-5EE1-585E-F7C4434F1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770403FB-3386-A0FE-3E9D-A2925EF0E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2CDC1DE-179E-04D4-B493-BF069DE85D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B9A68412-C85B-6332-8B98-2635795BB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9ECB875-34C4-65FF-6CDA-1356F6BC76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3B5B848-7A8D-931B-DFC2-C5B37B8DB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61AABDF-9542-DBC6-6388-ABE2035BE7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57C10C3-A39D-D1F6-3C50-91EC9A5E7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E4DD9B4A-92B0-0B9A-755B-A13B032A85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00092682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038C-7537-45C4-BC31-19A4CC76608A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81825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9E25-142E-4760-8666-599A78D60753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701506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3996D-125E-4908-B6F0-50835E42F7CC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48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32C0C-5320-426A-9514-B5BB83F873AE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0986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63C1-8B3D-4242-8BBB-2FEB2725DAC9}" type="datetime1">
              <a:rPr lang="en-GB" smtClean="0"/>
              <a:t>07/01/2026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46497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30E4-EC35-42CE-9A21-653C43AB9D97}" type="datetime1">
              <a:rPr lang="en-GB" smtClean="0"/>
              <a:t>07/01/2026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16822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DF983-3AD9-45E2-9CD5-5871D2EB91F5}" type="datetime1">
              <a:rPr lang="en-GB" smtClean="0"/>
              <a:t>07/01/2026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11291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FE5E2-074F-4C32-9E7C-7D1CD6D9C46F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202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4A389-F2F3-48BD-8637-714D04FBE282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32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238870"/>
            <a:ext cx="5163243" cy="3190130"/>
          </a:xfrm>
        </p:spPr>
        <p:txBody>
          <a:bodyPr/>
          <a:lstStyle>
            <a:lvl1pPr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20F845-3051-4964-8810-4D6B9CEE5602}" type="datetime1">
              <a:rPr lang="en-GB" smtClean="0"/>
              <a:t>07/01/2026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819"/>
            <a:ext cx="5777508" cy="3101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35426-417C-E41E-5A03-5974D3C79A0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7516182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F4440-CEDC-0D92-E0D5-5C1E3B59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021F-8558-9528-DA3D-486CCDBEB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232" y="1394619"/>
            <a:ext cx="11541025" cy="48664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A8F0-AC4B-E4A0-94D0-99C4BFD97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41349" y="6393702"/>
            <a:ext cx="1233647" cy="1372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</a:lstStyle>
          <a:p>
            <a:fld id="{644011B4-2383-4A6D-84D7-C0A7DC378FD8}" type="datetime1">
              <a:rPr lang="en-GB" smtClean="0"/>
              <a:t>07/01/2026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FC7A-298A-77A0-6596-56B0B3FD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5261" y="6393702"/>
            <a:ext cx="3423452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50">
                <a:solidFill>
                  <a:schemeClr val="accen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7C40-7EB7-0CFD-6F6C-54AE57DE1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36755" y="6393702"/>
            <a:ext cx="318491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850" b="1">
                <a:solidFill>
                  <a:schemeClr val="accent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CDD9-97E9-735B-8549-0F3AE3CCAC5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accent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4508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79" r:id="rId2"/>
    <p:sldLayoutId id="2147483680" r:id="rId3"/>
    <p:sldLayoutId id="2147483649" r:id="rId4"/>
    <p:sldLayoutId id="2147483657" r:id="rId5"/>
    <p:sldLayoutId id="2147483658" r:id="rId6"/>
    <p:sldLayoutId id="2147483681" r:id="rId7"/>
    <p:sldLayoutId id="2147483682" r:id="rId8"/>
    <p:sldLayoutId id="2147483675" r:id="rId9"/>
    <p:sldLayoutId id="2147483650" r:id="rId10"/>
    <p:sldLayoutId id="2147483683" r:id="rId11"/>
    <p:sldLayoutId id="2147483684" r:id="rId12"/>
    <p:sldLayoutId id="2147483652" r:id="rId13"/>
    <p:sldLayoutId id="2147483685" r:id="rId14"/>
    <p:sldLayoutId id="2147483686" r:id="rId15"/>
    <p:sldLayoutId id="2147483659" r:id="rId16"/>
    <p:sldLayoutId id="2147483687" r:id="rId17"/>
    <p:sldLayoutId id="2147483688" r:id="rId18"/>
    <p:sldLayoutId id="2147483660" r:id="rId19"/>
    <p:sldLayoutId id="2147483689" r:id="rId20"/>
    <p:sldLayoutId id="2147483690" r:id="rId21"/>
    <p:sldLayoutId id="2147483677" r:id="rId22"/>
    <p:sldLayoutId id="2147483691" r:id="rId23"/>
    <p:sldLayoutId id="2147483692" r:id="rId24"/>
    <p:sldLayoutId id="2147483676" r:id="rId25"/>
    <p:sldLayoutId id="2147483667" r:id="rId26"/>
    <p:sldLayoutId id="2147483693" r:id="rId27"/>
    <p:sldLayoutId id="2147483694" r:id="rId28"/>
    <p:sldLayoutId id="2147483666" r:id="rId29"/>
    <p:sldLayoutId id="2147483661" r:id="rId30"/>
    <p:sldLayoutId id="2147483695" r:id="rId31"/>
    <p:sldLayoutId id="2147483696" r:id="rId32"/>
    <p:sldLayoutId id="2147483669" r:id="rId33"/>
    <p:sldLayoutId id="2147483697" r:id="rId34"/>
    <p:sldLayoutId id="2147483698" r:id="rId35"/>
    <p:sldLayoutId id="2147483678" r:id="rId36"/>
    <p:sldLayoutId id="2147483699" r:id="rId37"/>
    <p:sldLayoutId id="2147483700" r:id="rId38"/>
    <p:sldLayoutId id="2147483662" r:id="rId39"/>
    <p:sldLayoutId id="2147483701" r:id="rId40"/>
    <p:sldLayoutId id="2147483702" r:id="rId41"/>
    <p:sldLayoutId id="2147483663" r:id="rId42"/>
    <p:sldLayoutId id="2147483703" r:id="rId43"/>
    <p:sldLayoutId id="2147483704" r:id="rId44"/>
    <p:sldLayoutId id="2147483664" r:id="rId45"/>
    <p:sldLayoutId id="2147483705" r:id="rId46"/>
    <p:sldLayoutId id="2147483706" r:id="rId47"/>
    <p:sldLayoutId id="2147483665" r:id="rId48"/>
    <p:sldLayoutId id="2147483671" r:id="rId49"/>
    <p:sldLayoutId id="2147483707" r:id="rId50"/>
    <p:sldLayoutId id="2147483708" r:id="rId51"/>
    <p:sldLayoutId id="2147483670" r:id="rId52"/>
    <p:sldLayoutId id="2147483672" r:id="rId53"/>
    <p:sldLayoutId id="2147483674" r:id="rId54"/>
    <p:sldLayoutId id="2147483709" r:id="rId55"/>
    <p:sldLayoutId id="2147483710" r:id="rId56"/>
    <p:sldLayoutId id="2147483673" r:id="rId57"/>
    <p:sldLayoutId id="2147483654" r:id="rId58"/>
    <p:sldLayoutId id="2147483711" r:id="rId59"/>
    <p:sldLayoutId id="2147483712" r:id="rId60"/>
    <p:sldLayoutId id="2147483655" r:id="rId61"/>
    <p:sldLayoutId id="2147483713" r:id="rId62"/>
    <p:sldLayoutId id="2147483714" r:id="rId63"/>
  </p:sldLayoutIdLst>
  <p:transition>
    <p:fade/>
  </p:transition>
  <p:hf hdr="0"/>
  <p:txStyles>
    <p:titleStyle>
      <a:lvl1pPr algn="l" defTabSz="685765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161991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23984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85975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3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6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18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1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06" userDrawn="1">
          <p15:clr>
            <a:srgbClr val="F26B43"/>
          </p15:clr>
        </p15:guide>
        <p15:guide id="4" pos="7475" userDrawn="1">
          <p15:clr>
            <a:srgbClr val="F26B43"/>
          </p15:clr>
        </p15:guide>
        <p15:guide id="5" orient="horz" pos="207" userDrawn="1">
          <p15:clr>
            <a:srgbClr val="F26B43"/>
          </p15:clr>
        </p15:guide>
        <p15:guide id="6" orient="horz" pos="4114" userDrawn="1">
          <p15:clr>
            <a:srgbClr val="F26B43"/>
          </p15:clr>
        </p15:guide>
        <p15:guide id="7" orient="horz" pos="3944" userDrawn="1">
          <p15:clr>
            <a:srgbClr val="F26B43"/>
          </p15:clr>
        </p15:guide>
        <p15:guide id="8" orient="horz" pos="879" userDrawn="1">
          <p15:clr>
            <a:srgbClr val="F26B43"/>
          </p15:clr>
        </p15:guide>
        <p15:guide id="9" pos="3723" userDrawn="1">
          <p15:clr>
            <a:srgbClr val="F26B43"/>
          </p15:clr>
        </p15:guide>
        <p15:guide id="10" pos="39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9.png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7CC57-32B4-5651-C726-27956387C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0337-D626-AC7B-5E8D-3144BB486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1984260"/>
            <a:ext cx="10799928" cy="1847942"/>
          </a:xfrm>
        </p:spPr>
        <p:txBody>
          <a:bodyPr/>
          <a:lstStyle/>
          <a:p>
            <a:r>
              <a:rPr lang="en-GB" sz="4800" dirty="0"/>
              <a:t>Learning and Equilibrium Structure in Discrete Colonel Blotto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FCD95-DD6E-BAAA-DD32-3D1E187DA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3949860"/>
            <a:ext cx="9144000" cy="1322348"/>
          </a:xfrm>
        </p:spPr>
        <p:txBody>
          <a:bodyPr/>
          <a:lstStyle/>
          <a:p>
            <a:r>
              <a:rPr lang="en-GB" sz="2800" dirty="0"/>
              <a:t>Regret-Matching Implementation with Symmetrisation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ADEF3F-453F-A867-067C-B77BAD4676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Scott Yap </a:t>
            </a:r>
          </a:p>
          <a:p>
            <a:r>
              <a:rPr lang="en-US" dirty="0"/>
              <a:t>CID: 02017478</a:t>
            </a:r>
          </a:p>
        </p:txBody>
      </p:sp>
    </p:spTree>
    <p:extLst>
      <p:ext uri="{BB962C8B-B14F-4D97-AF65-F5344CB8AC3E}">
        <p14:creationId xmlns:p14="http://schemas.microsoft.com/office/powerpoint/2010/main" val="303511597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13208-677B-D9D6-15E9-A61120F4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implementation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6A4B4-9CE6-A1D1-0B75-D3862F14E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62B7-F8E8-4065-A21D-90A8A970CBC5}" type="datetime1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F0D1C-3144-7510-9927-408F909A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4B09-4CF2-33D7-4576-9FE29DEDD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10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47181AA-CBCE-FBB7-6F7C-437D6BBE12A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2FD665-413D-0A82-B6E3-CD1CCC276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18" y="3165363"/>
            <a:ext cx="11540763" cy="1101838"/>
          </a:xfrm>
        </p:spPr>
        <p:txBody>
          <a:bodyPr/>
          <a:lstStyle/>
          <a:p>
            <a:pPr algn="ctr"/>
            <a:r>
              <a:rPr lang="en-HK" sz="2400" b="1" dirty="0"/>
              <a:t>Game enumeration → RM self-play → evaluation (exploitability, induced marginals, TVD) → UMAP visualisation.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2628586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F380B-7F75-7FF2-DA81-5A7A51156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DA65C-37BC-E743-FB98-2EF5C37BE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Results 1: Value</a:t>
            </a:r>
            <a:endParaRPr lang="en-US" dirty="0"/>
          </a:p>
        </p:txBody>
      </p:sp>
      <p:pic>
        <p:nvPicPr>
          <p:cNvPr id="9" name="Content Placeholder 8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DED1DDB2-7B31-4E69-EE64-15E6BE6E3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755" y="1238250"/>
            <a:ext cx="5842000" cy="4381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8A3EA-5BA1-A62D-D823-588DF8305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62B7-F8E8-4065-A21D-90A8A970CBC5}" type="datetime1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EB80C-58A3-73D5-A148-5A865DA14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30ED5-36E5-C555-F418-B733ACB2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11</a:t>
            </a:fld>
            <a:endParaRPr lang="en-GB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649FBE9-CEF4-C3FA-4F62-196002C6C1B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5330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7D704-709D-3CB0-A3B6-BCA87A1C2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58919-5A31-6409-58C5-6F9C17276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 anchor="t">
            <a:normAutofit/>
          </a:bodyPr>
          <a:lstStyle/>
          <a:p>
            <a:r>
              <a:rPr lang="en-HK" dirty="0"/>
              <a:t>Results 2: Convergence to Nash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D7FFC-3674-BE15-E0B5-2F230B9B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E3AC62B7-F8E8-4065-A21D-90A8A970CBC5}" type="datetime1">
              <a:rPr lang="en-GB" smtClean="0"/>
              <a:pPr>
                <a:spcAft>
                  <a:spcPts val="600"/>
                </a:spcAft>
              </a:pPr>
              <a:t>06/01/2026</a:t>
            </a:fld>
            <a:endParaRPr lang="en-GB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15A59B48-8F43-3551-F84A-D3C66231A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67AE6-D36D-4E6B-1C00-02BA4456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/>
          </a:p>
        </p:txBody>
      </p:sp>
      <p:pic>
        <p:nvPicPr>
          <p:cNvPr id="17" name="Picture 16" descr="A graph of an exploitability&#10;&#10;AI-generated content may be incorrect.">
            <a:extLst>
              <a:ext uri="{FF2B5EF4-FFF2-40B4-BE49-F238E27FC236}">
                <a16:creationId xmlns:a16="http://schemas.microsoft.com/office/drawing/2014/main" id="{E67817CD-37B5-3439-F9F2-A3D182CE6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" y="1359959"/>
            <a:ext cx="5842000" cy="4381500"/>
          </a:xfrm>
          <a:prstGeom prst="rect">
            <a:avLst/>
          </a:prstGeom>
        </p:spPr>
      </p:pic>
      <p:pic>
        <p:nvPicPr>
          <p:cNvPr id="20" name="Picture 19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6EE53019-DE40-E312-4CAB-72FE9A0EF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9959"/>
            <a:ext cx="5842000" cy="438150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BD498660-A92D-6AF2-CCF1-C2723D245D4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311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960D7-3D73-515D-85D3-896E21FCC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7F079-540A-D74E-1CEA-C229CB9C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 anchor="t">
            <a:normAutofit/>
          </a:bodyPr>
          <a:lstStyle/>
          <a:p>
            <a:r>
              <a:rPr lang="en-HK" dirty="0"/>
              <a:t>Results 3: Hart marginal vs learned marginal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F1A1D-26C6-1AEA-CD13-1642A2A2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E3AC62B7-F8E8-4065-A21D-90A8A970CBC5}" type="datetime1">
              <a:rPr lang="en-GB" smtClean="0"/>
              <a:pPr>
                <a:spcAft>
                  <a:spcPts val="600"/>
                </a:spcAft>
              </a:pPr>
              <a:t>06/01/2026</a:t>
            </a:fld>
            <a:endParaRPr lang="en-GB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EFCF88E6-ADAD-5739-2932-624D12E17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234EB-B9CC-F3FA-80E1-ED1CBDBF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/>
          </a:p>
        </p:txBody>
      </p: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F44A8B44-85FC-C22B-B993-9D9E34F21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55" y="1501982"/>
            <a:ext cx="5842000" cy="4381500"/>
          </a:xfrm>
          <a:prstGeom prst="rect">
            <a:avLst/>
          </a:prstGeom>
        </p:spPr>
      </p:pic>
      <p:pic>
        <p:nvPicPr>
          <p:cNvPr id="9" name="Picture 8" descr="A diagram of a number of blue dots&#10;&#10;AI-generated content may be incorrect.">
            <a:extLst>
              <a:ext uri="{FF2B5EF4-FFF2-40B4-BE49-F238E27FC236}">
                <a16:creationId xmlns:a16="http://schemas.microsoft.com/office/drawing/2014/main" id="{6DBE7736-18B3-1606-252F-FDBB5FDE8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" y="1501982"/>
            <a:ext cx="5842000" cy="4381500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DAA32C86-B626-AE0A-EE0B-5218168F879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1543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298E-DCA2-6A0A-0C6B-EA09268D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EA76D-0C50-F719-83AA-2A44E9F4E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18" y="1359959"/>
            <a:ext cx="11540763" cy="4866481"/>
          </a:xfrm>
        </p:spPr>
        <p:txBody>
          <a:bodyPr anchor="ctr"/>
          <a:lstStyle/>
          <a:p>
            <a:pPr marL="342900" lvl="0"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Arial" panose="020B0604020202020204" pitchFamily="34" charset="0"/>
              </a:rPr>
              <a:t>Theory benchmark:</a:t>
            </a:r>
            <a:r>
              <a:rPr lang="en-US" altLang="en-US" sz="2400" dirty="0">
                <a:latin typeface="Arial" panose="020B0604020202020204" pitchFamily="34" charset="0"/>
              </a:rPr>
              <a:t> Hart solves the </a:t>
            </a:r>
            <a:r>
              <a:rPr lang="en-US" altLang="en-US" sz="2400" i="1" dirty="0">
                <a:latin typeface="Arial" panose="020B0604020202020204" pitchFamily="34" charset="0"/>
              </a:rPr>
              <a:t>exchangeable/</a:t>
            </a:r>
            <a:r>
              <a:rPr lang="en-US" altLang="en-US" sz="2400" i="1" dirty="0" err="1">
                <a:latin typeface="Arial" panose="020B0604020202020204" pitchFamily="34" charset="0"/>
              </a:rPr>
              <a:t>symmetrised</a:t>
            </a:r>
            <a:r>
              <a:rPr lang="en-US" altLang="en-US" sz="2400" dirty="0">
                <a:latin typeface="Arial" panose="020B0604020202020204" pitchFamily="34" charset="0"/>
              </a:rPr>
              <a:t> Blotto structure and predicts a target marginal.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342900" lvl="0"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Arial" panose="020B0604020202020204" pitchFamily="34" charset="0"/>
              </a:rPr>
              <a:t>Learning verification:</a:t>
            </a:r>
            <a:r>
              <a:rPr lang="en-US" altLang="en-US" sz="2400" dirty="0">
                <a:latin typeface="Arial" panose="020B0604020202020204" pitchFamily="34" charset="0"/>
              </a:rPr>
              <a:t> Regret-matching reaches </a:t>
            </a:r>
            <a:r>
              <a:rPr lang="en-US" altLang="en-US" sz="2400" b="1" dirty="0">
                <a:latin typeface="Arial" panose="020B0604020202020204" pitchFamily="34" charset="0"/>
              </a:rPr>
              <a:t>low exploitability</a:t>
            </a:r>
            <a:r>
              <a:rPr lang="en-US" altLang="en-US" sz="2400" dirty="0">
                <a:latin typeface="Arial" panose="020B0604020202020204" pitchFamily="34" charset="0"/>
              </a:rPr>
              <a:t> (near Nash).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342900" lvl="0"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Arial" panose="020B0604020202020204" pitchFamily="34" charset="0"/>
              </a:rPr>
              <a:t>Geometry insight: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b="1" dirty="0">
                <a:latin typeface="Arial" panose="020B0604020202020204" pitchFamily="34" charset="0"/>
              </a:rPr>
              <a:t>Nash is a set.</a:t>
            </a:r>
            <a:r>
              <a:rPr lang="en-US" altLang="en-US" sz="2400" dirty="0">
                <a:latin typeface="Arial" panose="020B0604020202020204" pitchFamily="34" charset="0"/>
              </a:rPr>
              <a:t> Different runs land in different equilibrium regions. Hart’s marginal is </a:t>
            </a:r>
            <a:r>
              <a:rPr lang="en-US" altLang="en-US" sz="2400" b="1" dirty="0">
                <a:latin typeface="Arial" panose="020B0604020202020204" pitchFamily="34" charset="0"/>
              </a:rPr>
              <a:t>one equilibrium-consistent outcome</a:t>
            </a:r>
            <a:r>
              <a:rPr lang="en-US" altLang="en-US" sz="2400" dirty="0">
                <a:latin typeface="Arial" panose="020B0604020202020204" pitchFamily="34" charset="0"/>
              </a:rPr>
              <a:t>, not uniquely selected.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1AD62-70B4-6510-58A1-D9061EF42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62B7-F8E8-4065-A21D-90A8A970CBC5}" type="datetime1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8DC06-9AE9-10BF-1FD9-77004F67E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7F892-DE26-05BA-9AC4-0863E5753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14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7833EEB-0D36-4003-69A3-3584F8E31C1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sz="2800" dirty="0"/>
              <a:t>Learning and Equilibrium Structure in Discrete Colonel Blotto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4067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92A0-DAFD-2CE4-F5BD-315A0135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00" y="2052638"/>
            <a:ext cx="9144000" cy="1828800"/>
          </a:xfrm>
        </p:spPr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QnA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972F5-B010-8428-D0AA-F619C83E71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00" y="5878513"/>
            <a:ext cx="5606257" cy="652463"/>
          </a:xfrm>
        </p:spPr>
        <p:txBody>
          <a:bodyPr/>
          <a:lstStyle/>
          <a:p>
            <a:r>
              <a:rPr lang="en-GB" dirty="0"/>
              <a:t>Learning and Equilibrium Structure in Discrete Colonel Blotto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45162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052BB-AE39-CF63-F3E7-04C440165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7850-4A32-48D9-B65E-F551EAA4CC04}" type="datetime1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BA729-D9B3-17DF-5B09-4AF7A4D5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45D48-0330-04A5-9F00-1E16A20F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</a:t>
            </a:fld>
            <a:endParaRPr lang="en-GB"/>
          </a:p>
        </p:txBody>
      </p:sp>
      <p:pic>
        <p:nvPicPr>
          <p:cNvPr id="15" name="Picture 14" descr="A board game with a game board and a board with a game board&#10;&#10;AI-generated content may be incorrect.">
            <a:extLst>
              <a:ext uri="{FF2B5EF4-FFF2-40B4-BE49-F238E27FC236}">
                <a16:creationId xmlns:a16="http://schemas.microsoft.com/office/drawing/2014/main" id="{3761E582-FCD5-F3AB-CE78-5110F494F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12" y="327026"/>
            <a:ext cx="10527467" cy="57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135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0569-4640-08C9-D841-D116D041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660CE5-16C3-6D4D-AE66-541B740DAF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5800" y="1165502"/>
                <a:ext cx="6220143" cy="4866481"/>
              </a:xfrm>
            </p:spPr>
            <p:txBody>
              <a:bodyPr/>
              <a:lstStyle/>
              <a:p>
                <a:r>
                  <a:rPr lang="en-US" dirty="0"/>
                  <a:t>A, B: Total number of soldiers that players 1 and 2 have</a:t>
                </a:r>
              </a:p>
              <a:p>
                <a:r>
                  <a:rPr lang="en-US" dirty="0"/>
                  <a:t>K: Number of battlefields</a:t>
                </a:r>
              </a:p>
              <a:p>
                <a:r>
                  <a:rPr lang="en-US" dirty="0"/>
                  <a:t>Pure strategy: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Player 1: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𝟘</m:t>
                          </m:r>
                        </m:sub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  </m:t>
                      </m:r>
                      <m:r>
                        <m:rPr>
                          <m:nor/>
                        </m:rPr>
                        <a:rPr lang="en-US" i="0" dirty="0">
                          <a:latin typeface="Cambria Math" panose="02040503050406030204" pitchFamily="18" charset="0"/>
                        </a:rPr>
                        <m:t>such</m:t>
                      </m:r>
                      <m:r>
                        <m:rPr>
                          <m:nor/>
                        </m:rPr>
                        <a:rPr lang="en-US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0" dirty="0">
                          <a:latin typeface="Cambria Math" panose="02040503050406030204" pitchFamily="18" charset="0"/>
                        </a:rPr>
                        <m:t>that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  </m:t>
                      </m:r>
                      <m:nary>
                        <m:naryPr>
                          <m:chr m:val="∑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Player 2: 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𝟘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  </m:t>
                      </m:r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such</m:t>
                      </m:r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that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  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 err="1"/>
                  <a:t>Normalised</a:t>
                </a:r>
                <a:r>
                  <a:rPr lang="en-US" dirty="0"/>
                  <a:t> Payoff to Player 1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sgn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</m:e>
                      </m:nary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660CE5-16C3-6D4D-AE66-541B740DAF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800" y="1165502"/>
                <a:ext cx="6220143" cy="4866481"/>
              </a:xfrm>
              <a:blipFill>
                <a:blip r:embed="rId3"/>
                <a:stretch>
                  <a:fillRect l="-2444" t="-1563" b="-39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F3690-610A-948B-EC7E-52C5DE95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62B7-F8E8-4065-A21D-90A8A970CBC5}" type="datetime1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7255E-D4F6-6C90-4A77-F3FDFEFB0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38904-0228-823C-B711-A8D2AB9DB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3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AEDE2FB-A0E1-D356-9B3A-B3C9D2C729D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Colonel Blotto (A,B;K)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0BB3073-6DAD-600C-30DF-60ACA7CED3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6286" y="1165502"/>
                <a:ext cx="5480095" cy="536547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61991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3984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85975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853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6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18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1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dirty="0"/>
                  <a:t>Colonel Blotto is a zero sum game. (Nash equilibrium attains the minmax value v)</a:t>
                </a:r>
              </a:p>
              <a:p>
                <a:pPr algn="ctr"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/>
                      <m:t>We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focus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on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symmetric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Blotto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games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where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A</m:t>
                    </m:r>
                    <m:r>
                      <m:rPr>
                        <m:nor/>
                      </m:rPr>
                      <a:rPr lang="en-US" sz="2400" dirty="0"/>
                      <m:t>=</m:t>
                    </m:r>
                    <m:r>
                      <m:rPr>
                        <m:nor/>
                      </m:rPr>
                      <a:rPr lang="en-US" sz="2400" dirty="0"/>
                      <m:t>B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algn="ctr"/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/>
                        <m:t>In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particular</m:t>
                      </m:r>
                      <m:r>
                        <m:rPr>
                          <m:nor/>
                        </m:rPr>
                        <a:rPr lang="en-US" sz="2400" dirty="0"/>
                        <m:t>, </m:t>
                      </m:r>
                      <m:r>
                        <m:rPr>
                          <m:nor/>
                        </m:rPr>
                        <a:rPr lang="en-US" sz="2400" dirty="0"/>
                        <m:t>we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study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the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instance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sty m:val="p"/>
                        </m:rPr>
                        <a:rPr lang="en-US" sz="2400" dirty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400" dirty="0">
                          <a:latin typeface="Cambria Math" panose="02040503050406030204" pitchFamily="18" charset="0"/>
                        </a:rPr>
                        <m:t>(5,5;3)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dirty="0"/>
                        <m:t>Aim</m:t>
                      </m:r>
                      <m:r>
                        <m:rPr>
                          <m:nor/>
                        </m:rPr>
                        <a:rPr lang="en-US" sz="2400" b="1" dirty="0"/>
                        <m:t>: </m:t>
                      </m:r>
                    </m:oMath>
                  </m:oMathPara>
                </a14:m>
                <a:endParaRPr lang="en-US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/>
                        <m:t>To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understand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how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learning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dynamics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guide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players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toward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strategies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that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achieve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near</m:t>
                      </m:r>
                      <m:r>
                        <m:rPr>
                          <m:nor/>
                        </m:rPr>
                        <a:rPr lang="en-US" sz="2400" dirty="0"/>
                        <m:t>−</m:t>
                      </m:r>
                      <m:r>
                        <m:rPr>
                          <m:nor/>
                        </m:rPr>
                        <a:rPr lang="en-US" sz="2400" dirty="0"/>
                        <m:t>optimal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payoffs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0BB3073-6DAD-600C-30DF-60ACA7CED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286" y="1165502"/>
                <a:ext cx="5480095" cy="5365470"/>
              </a:xfrm>
              <a:prstGeom prst="rect">
                <a:avLst/>
              </a:prstGeom>
              <a:blipFill>
                <a:blip r:embed="rId4"/>
                <a:stretch>
                  <a:fillRect t="-1651" r="-694" b="-16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32373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3535F-C7C3-82B0-2646-FDBA827C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95" y="473051"/>
            <a:ext cx="4787135" cy="378044"/>
          </a:xfrm>
        </p:spPr>
        <p:txBody>
          <a:bodyPr/>
          <a:lstStyle/>
          <a:p>
            <a:pPr algn="ctr"/>
            <a:r>
              <a:rPr lang="en-US" sz="2800" dirty="0"/>
              <a:t>Theory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69BA5-3F12-44FF-9A45-D48CDC52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DC06-C956-40EB-B7C2-5D24D2134868}" type="datetime1">
              <a:rPr lang="en-GB" smtClean="0"/>
              <a:t>06/01/2026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04282-617E-ED09-B83D-B3B84D40A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E4A6A-F9C2-D4C9-AE3C-D52178BD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4</a:t>
            </a:fld>
            <a:endParaRPr lang="en-GB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15F962B-C7EC-3815-6D97-E99A66D1B1C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13316" y="1221055"/>
            <a:ext cx="5770382" cy="371567"/>
          </a:xfrm>
        </p:spPr>
        <p:txBody>
          <a:bodyPr/>
          <a:lstStyle/>
          <a:p>
            <a:r>
              <a:rPr lang="en-US" sz="2800" dirty="0"/>
              <a:t>Hart: solving symmetric Blotto via General Lotto</a:t>
            </a:r>
          </a:p>
          <a:p>
            <a:endParaRPr lang="en-US" sz="2800" dirty="0"/>
          </a:p>
        </p:txBody>
      </p:sp>
      <p:pic>
        <p:nvPicPr>
          <p:cNvPr id="9" name="Picture 2" descr="Sergiu Hart | American Academy of Arts and Sciences">
            <a:extLst>
              <a:ext uri="{FF2B5EF4-FFF2-40B4-BE49-F238E27FC236}">
                <a16:creationId xmlns:a16="http://schemas.microsoft.com/office/drawing/2014/main" id="{018A7F19-9F2E-FB8F-20A8-50C462B92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6" r="22626"/>
          <a:stretch>
            <a:fillRect/>
          </a:stretch>
        </p:blipFill>
        <p:spPr bwMode="auto">
          <a:xfrm>
            <a:off x="1965261" y="2272597"/>
            <a:ext cx="1894259" cy="256066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" name="Picture 8" descr="lanctot (Marc Lanctot) · GitHub">
            <a:extLst>
              <a:ext uri="{FF2B5EF4-FFF2-40B4-BE49-F238E27FC236}">
                <a16:creationId xmlns:a16="http://schemas.microsoft.com/office/drawing/2014/main" id="{EFABF21B-60F1-CF8D-27D4-567E25C2D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1" r="12031" b="-3"/>
          <a:stretch>
            <a:fillRect/>
          </a:stretch>
        </p:blipFill>
        <p:spPr bwMode="auto">
          <a:xfrm>
            <a:off x="6580476" y="2272597"/>
            <a:ext cx="1894259" cy="256066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1" name="Picture 6" descr="Todd W. Neller - Computer Science - Gettysburg College">
            <a:extLst>
              <a:ext uri="{FF2B5EF4-FFF2-40B4-BE49-F238E27FC236}">
                <a16:creationId xmlns:a16="http://schemas.microsoft.com/office/drawing/2014/main" id="{2A5852C3-8859-1091-B7C7-907EFE43D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3" r="12011" b="-2"/>
          <a:stretch>
            <a:fillRect/>
          </a:stretch>
        </p:blipFill>
        <p:spPr bwMode="auto">
          <a:xfrm>
            <a:off x="9545107" y="2272597"/>
            <a:ext cx="1894259" cy="256066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51C6425-D1D1-B07E-8439-C2F9B0CDFAD9}"/>
              </a:ext>
            </a:extLst>
          </p:cNvPr>
          <p:cNvSpPr txBox="1">
            <a:spLocks/>
          </p:cNvSpPr>
          <p:nvPr/>
        </p:nvSpPr>
        <p:spPr>
          <a:xfrm>
            <a:off x="6471037" y="473051"/>
            <a:ext cx="4787135" cy="378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Algorithm</a:t>
            </a:r>
          </a:p>
        </p:txBody>
      </p:sp>
      <p:sp>
        <p:nvSpPr>
          <p:cNvPr id="15" name="Subtitle 7">
            <a:extLst>
              <a:ext uri="{FF2B5EF4-FFF2-40B4-BE49-F238E27FC236}">
                <a16:creationId xmlns:a16="http://schemas.microsoft.com/office/drawing/2014/main" id="{1AE204B0-D8AC-7CBF-D834-1D138E17B503}"/>
              </a:ext>
            </a:extLst>
          </p:cNvPr>
          <p:cNvSpPr txBox="1">
            <a:spLocks/>
          </p:cNvSpPr>
          <p:nvPr/>
        </p:nvSpPr>
        <p:spPr>
          <a:xfrm>
            <a:off x="6421618" y="1221055"/>
            <a:ext cx="5770382" cy="3715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kern="1200">
                <a:solidFill>
                  <a:schemeClr val="accent3"/>
                </a:solidFill>
                <a:latin typeface="+mn-lt"/>
                <a:ea typeface="Inter Medium" panose="02000503000000020004" pitchFamily="2" charset="0"/>
                <a:cs typeface="+mn-cs"/>
              </a:defRPr>
            </a:lvl1pPr>
            <a:lvl2pPr marL="342882" indent="0" algn="ctr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685765" indent="0" algn="ctr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7" indent="0" algn="ctr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0" indent="0" algn="ctr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2" indent="0" algn="ctr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5" indent="0" algn="ctr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77" indent="0" algn="ctr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0" indent="0" algn="ctr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Neller-Lanctot: no-external regret learning (regret matching)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08951-8E7D-C476-E503-F240BD56F1A5}"/>
              </a:ext>
            </a:extLst>
          </p:cNvPr>
          <p:cNvSpPr txBox="1"/>
          <p:nvPr/>
        </p:nvSpPr>
        <p:spPr>
          <a:xfrm>
            <a:off x="780276" y="5451161"/>
            <a:ext cx="8732307" cy="3715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</a:pPr>
            <a:r>
              <a:rPr lang="en-US" sz="2000" dirty="0"/>
              <a:t>We evaluate </a:t>
            </a:r>
            <a:r>
              <a:rPr lang="en-US" sz="2000" dirty="0">
                <a:solidFill>
                  <a:schemeClr val="tx1"/>
                </a:solidFill>
              </a:rPr>
              <a:t>the results from Neller-Lanctot algorithm and compare with Hart’s theoretical</a:t>
            </a:r>
            <a:r>
              <a:rPr lang="en-US" sz="2000" dirty="0"/>
              <a:t> results.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28275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12E0-22E5-4FE6-245B-29A3468D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Colonel Blotto and General Lotto Games by Sergiu 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3C9AF-4399-4A69-C41A-639419968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2508458"/>
            <a:ext cx="7200778" cy="474762"/>
          </a:xfrm>
        </p:spPr>
        <p:txBody>
          <a:bodyPr/>
          <a:lstStyle/>
          <a:p>
            <a:r>
              <a:rPr lang="en-US" sz="2400" b="1" u="sng" dirty="0"/>
              <a:t>Solution (Reduction Pipeline)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1D3D6-DE54-3CC6-CE45-61E8A8BC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7850-4A32-48D9-B65E-F551EAA4CC04}" type="datetime1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4A7D2-A3BA-2321-4021-779A3175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F6390-9EC0-D968-3423-22978B27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5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172BB5B-0569-A90C-2462-843F8D51E5A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29882-8E63-8C77-909E-EC74BA4E9AAE}"/>
              </a:ext>
            </a:extLst>
          </p:cNvPr>
          <p:cNvSpPr txBox="1"/>
          <p:nvPr/>
        </p:nvSpPr>
        <p:spPr>
          <a:xfrm>
            <a:off x="2754923" y="8088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F3FC10B-1910-EAEA-7187-44FECA84A0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5800" y="1055686"/>
                <a:ext cx="10280229" cy="17220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61991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3984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85975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853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6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18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1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400" b="1" u="sng" dirty="0"/>
                  <a:t>Problem</a:t>
                </a:r>
                <a:endParaRPr lang="en-US" b="1" u="sng" dirty="0"/>
              </a:p>
              <a:p>
                <a:pPr algn="just"/>
                <a:r>
                  <a:rPr lang="en-US" b="1" dirty="0"/>
                  <a:t>High-dimensional strategy space</a:t>
                </a:r>
              </a:p>
              <a:p>
                <a:pPr algn="just"/>
                <a:r>
                  <a:rPr lang="en-US" dirty="0"/>
                  <a:t>Directly solving discrete Blotto requires </a:t>
                </a:r>
                <a:r>
                  <a:rPr lang="en-US" dirty="0" err="1"/>
                  <a:t>optimising</a:t>
                </a:r>
                <a:r>
                  <a:rPr lang="en-US" dirty="0"/>
                  <a:t> over a high-dimensional joint distribution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battlefields under sum constraint.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F3FC10B-1910-EAEA-7187-44FECA84A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00" y="1055686"/>
                <a:ext cx="10280229" cy="1722000"/>
              </a:xfrm>
              <a:prstGeom prst="rect">
                <a:avLst/>
              </a:prstGeom>
              <a:blipFill>
                <a:blip r:embed="rId3"/>
                <a:stretch>
                  <a:fillRect l="-1726" t="-5882" r="-1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A812E42-8F6D-CD52-75C1-5DF1842D4314}"/>
              </a:ext>
            </a:extLst>
          </p:cNvPr>
          <p:cNvSpPr txBox="1"/>
          <p:nvPr/>
        </p:nvSpPr>
        <p:spPr>
          <a:xfrm>
            <a:off x="5556738" y="27900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13" name="Content Placeholder 7">
            <a:extLst>
              <a:ext uri="{FF2B5EF4-FFF2-40B4-BE49-F238E27FC236}">
                <a16:creationId xmlns:a16="http://schemas.microsoft.com/office/drawing/2014/main" id="{8D4A5CA5-6200-7D22-0EF0-D2628A5EC3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265175"/>
              </p:ext>
            </p:extLst>
          </p:nvPr>
        </p:nvGraphicFramePr>
        <p:xfrm>
          <a:off x="624865" y="3083020"/>
          <a:ext cx="3975100" cy="2561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189CAEA-EF3A-F0BF-FA77-AF442179E1FC}"/>
              </a:ext>
            </a:extLst>
          </p:cNvPr>
          <p:cNvSpPr txBox="1"/>
          <p:nvPr/>
        </p:nvSpPr>
        <p:spPr>
          <a:xfrm>
            <a:off x="336486" y="3756129"/>
            <a:ext cx="1628775" cy="3571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Feasibility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6C25D-665D-784C-5FF5-9C1AEEE4C1F4}"/>
              </a:ext>
            </a:extLst>
          </p:cNvPr>
          <p:cNvSpPr txBox="1"/>
          <p:nvPr/>
        </p:nvSpPr>
        <p:spPr>
          <a:xfrm>
            <a:off x="3676987" y="3703846"/>
            <a:ext cx="1628775" cy="3571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 err="1">
                <a:solidFill>
                  <a:schemeClr val="tx1"/>
                </a:solidFill>
              </a:rPr>
              <a:t>Symmetrisation</a:t>
            </a:r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CA647D-814A-C1FE-1F64-CA5CCA900E59}"/>
                  </a:ext>
                </a:extLst>
              </p:cNvPr>
              <p:cNvSpPr txBox="1"/>
              <p:nvPr/>
            </p:nvSpPr>
            <p:spPr>
              <a:xfrm>
                <a:off x="6096000" y="2791376"/>
                <a:ext cx="552603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Battlefields are exchangeable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symmetrisation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CA647D-814A-C1FE-1F64-CA5CCA900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91376"/>
                <a:ext cx="5526030" cy="914400"/>
              </a:xfrm>
              <a:prstGeom prst="rect">
                <a:avLst/>
              </a:prstGeom>
              <a:blipFill>
                <a:blip r:embed="rId9"/>
                <a:stretch>
                  <a:fillRect l="-2752" t="-8219" r="-1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93324575-C027-E5D8-2C45-4E83B834E8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3649825"/>
                <a:ext cx="5355771" cy="70283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61991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3984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85975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853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6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18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1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Key lemma: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93324575-C027-E5D8-2C45-4E83B834E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825"/>
                <a:ext cx="5355771" cy="702835"/>
              </a:xfrm>
              <a:prstGeom prst="rect">
                <a:avLst/>
              </a:prstGeom>
              <a:blipFill>
                <a:blip r:embed="rId10"/>
                <a:stretch>
                  <a:fillRect l="-2844" t="-10714" b="-10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>
            <a:extLst>
              <a:ext uri="{FF2B5EF4-FFF2-40B4-BE49-F238E27FC236}">
                <a16:creationId xmlns:a16="http://schemas.microsoft.com/office/drawing/2014/main" id="{78917F6B-1D01-0304-0395-E892447358B8}"/>
              </a:ext>
            </a:extLst>
          </p:cNvPr>
          <p:cNvSpPr/>
          <p:nvPr/>
        </p:nvSpPr>
        <p:spPr>
          <a:xfrm>
            <a:off x="8665029" y="3265713"/>
            <a:ext cx="217714" cy="4421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2DCA455A-27B2-13B5-88B5-84C803FFE6AC}"/>
              </a:ext>
            </a:extLst>
          </p:cNvPr>
          <p:cNvSpPr/>
          <p:nvPr/>
        </p:nvSpPr>
        <p:spPr>
          <a:xfrm>
            <a:off x="8657770" y="4649888"/>
            <a:ext cx="217714" cy="4421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ADB897-A4BE-6C64-BAEC-ED4C1E8AC4EA}"/>
              </a:ext>
            </a:extLst>
          </p:cNvPr>
          <p:cNvSpPr txBox="1"/>
          <p:nvPr/>
        </p:nvSpPr>
        <p:spPr>
          <a:xfrm>
            <a:off x="6096000" y="5092056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Colonel Lotto: </a:t>
            </a:r>
          </a:p>
          <a:p>
            <a:r>
              <a:rPr lang="en-US" sz="2000" dirty="0"/>
              <a:t>Focus on permutation-invariant play -&gt; 1D marginal problem.</a:t>
            </a:r>
          </a:p>
        </p:txBody>
      </p:sp>
    </p:spTree>
    <p:extLst>
      <p:ext uri="{BB962C8B-B14F-4D97-AF65-F5344CB8AC3E}">
        <p14:creationId xmlns:p14="http://schemas.microsoft.com/office/powerpoint/2010/main" val="23030095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0CFD-9FD1-3E33-9459-70A17385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Lotto and Colonel Solution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4436A-E38D-0FEF-2AC6-2358AFF2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62B7-F8E8-4065-A21D-90A8A970CBC5}" type="datetime1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30F78-A045-99E4-679D-3DA79AF7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64416-32B7-6A38-A91B-1CFF9419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6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841A3ED-EE89-C3FC-8178-46896BEA77C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Reduction and Feasibility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BAE354E-9FCE-CF40-B845-DD470740DC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5799" y="1911188"/>
                <a:ext cx="4130086" cy="356308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61991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3984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85975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853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6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18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1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No more battlefields. </a:t>
                </a:r>
              </a:p>
              <a:p>
                <a:endParaRPr lang="en-US" dirty="0"/>
              </a:p>
              <a:p>
                <a:r>
                  <a:rPr lang="en-US" dirty="0"/>
                  <a:t>Player 1 chooses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Player 2 chooses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with fixed mean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–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𝑠𝑔𝑛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BAE354E-9FCE-CF40-B845-DD470740D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99" y="1911188"/>
                <a:ext cx="4130086" cy="3563089"/>
              </a:xfrm>
              <a:prstGeom prst="rect">
                <a:avLst/>
              </a:prstGeom>
              <a:blipFill>
                <a:blip r:embed="rId3"/>
                <a:stretch>
                  <a:fillRect l="-3681" t="-2128" r="-3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014303-8E1F-34ED-4B43-258D13333A2B}"/>
              </a:ext>
            </a:extLst>
          </p:cNvPr>
          <p:cNvSpPr txBox="1">
            <a:spLocks/>
          </p:cNvSpPr>
          <p:nvPr/>
        </p:nvSpPr>
        <p:spPr>
          <a:xfrm>
            <a:off x="325799" y="1444889"/>
            <a:ext cx="3593057" cy="3715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General Lotto (the relaxation)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5DCB049-6895-4DF9-8DA6-5B61551D83CA}"/>
              </a:ext>
            </a:extLst>
          </p:cNvPr>
          <p:cNvSpPr/>
          <p:nvPr/>
        </p:nvSpPr>
        <p:spPr>
          <a:xfrm flipV="1">
            <a:off x="4862698" y="1402208"/>
            <a:ext cx="1501688" cy="5089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06BB0E-ED27-C8F5-E3DE-46FEE0C3F0E6}"/>
              </a:ext>
            </a:extLst>
          </p:cNvPr>
          <p:cNvSpPr txBox="1">
            <a:spLocks/>
          </p:cNvSpPr>
          <p:nvPr/>
        </p:nvSpPr>
        <p:spPr>
          <a:xfrm>
            <a:off x="325799" y="5299729"/>
            <a:ext cx="4981887" cy="7322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Hart solves both Continuous and Discrete General Lotto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5BA601C-9BFA-E29B-7E8D-B6679E509F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1199" y="1444888"/>
                <a:ext cx="5232115" cy="80482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61991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3984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85975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853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6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18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1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Feasibility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HK" dirty="0"/>
                  <a:t> General Lotto solution arises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HK" dirty="0"/>
                  <a:t> from a distribution over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HK" dirty="0"/>
                  <a:t>-partitions of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HK" dirty="0"/>
                  <a:t>.</a:t>
                </a:r>
                <a:endParaRPr lang="en-US" b="1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5BA601C-9BFA-E29B-7E8D-B6679E50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199" y="1444888"/>
                <a:ext cx="5232115" cy="804825"/>
              </a:xfrm>
              <a:prstGeom prst="rect">
                <a:avLst/>
              </a:prstGeom>
              <a:blipFill>
                <a:blip r:embed="rId4"/>
                <a:stretch>
                  <a:fillRect l="-3148" t="-9231" r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B4308F3E-B13B-2270-36B2-B64F9BFE18D4}"/>
              </a:ext>
            </a:extLst>
          </p:cNvPr>
          <p:cNvSpPr/>
          <p:nvPr/>
        </p:nvSpPr>
        <p:spPr>
          <a:xfrm rot="5400000" flipV="1">
            <a:off x="8984843" y="2397636"/>
            <a:ext cx="804826" cy="5089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371EB87-FAB3-67C3-F167-953DB7A44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1199" y="3070437"/>
                <a:ext cx="5269097" cy="340719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61991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3984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85975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853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6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18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1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Solved solution</a:t>
                </a:r>
              </a:p>
              <a:p>
                <a:r>
                  <a:rPr lang="en-US" dirty="0"/>
                  <a:t>For B(5,5;3), the General Lotto optimal marginal form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With the Blotto mixture: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0,2,3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,3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And Induced marginal: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=0)=</m:t>
                      </m:r>
                      <m:r>
                        <m:rPr>
                          <m:sty m:val="p"/>
                        </m:rPr>
                        <a:rPr lang="en-US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=2)= </m:t>
                      </m:r>
                      <m:f>
                        <m:fPr>
                          <m:ctrlPr>
                            <a:rPr lang="ar-AE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endParaRPr lang="ar-AE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371EB87-FAB3-67C3-F167-953DB7A44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199" y="3070437"/>
                <a:ext cx="5269097" cy="3407192"/>
              </a:xfrm>
              <a:prstGeom prst="rect">
                <a:avLst/>
              </a:prstGeom>
              <a:blipFill>
                <a:blip r:embed="rId5"/>
                <a:stretch>
                  <a:fillRect l="-3125" t="-2222" b="-1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21907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0DBBE-AD40-E08C-28A5-F63E98393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D30A-C142-B9CB-5882-9D67CBA4C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 Matching Implementation by Neller and Lanctot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21EEB-65C5-9112-4FF4-7B5DB25D7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106913"/>
            <a:ext cx="7200778" cy="474762"/>
          </a:xfrm>
        </p:spPr>
        <p:txBody>
          <a:bodyPr/>
          <a:lstStyle/>
          <a:p>
            <a:r>
              <a:rPr lang="en-US" sz="2400" b="1" u="sng" dirty="0"/>
              <a:t>Regret Matching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D54A1-9EF3-45DC-C04E-05F7482D4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7850-4A32-48D9-B65E-F551EAA4CC04}" type="datetime1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691AD-D61A-27EE-696B-B227794E4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E5012-7808-A56E-2954-72DB57E8E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7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14E8EAF-7A25-C65E-7AEE-5524A0F5498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Algorithm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EA8E2-79B0-2EC6-B9F2-91727C0F324B}"/>
              </a:ext>
            </a:extLst>
          </p:cNvPr>
          <p:cNvSpPr txBox="1"/>
          <p:nvPr/>
        </p:nvSpPr>
        <p:spPr>
          <a:xfrm>
            <a:off x="2754923" y="8088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0958B-C466-0CDA-7F7D-59A85C5281F6}"/>
              </a:ext>
            </a:extLst>
          </p:cNvPr>
          <p:cNvSpPr txBox="1"/>
          <p:nvPr/>
        </p:nvSpPr>
        <p:spPr>
          <a:xfrm>
            <a:off x="5556738" y="27900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13" name="Content Placeholder 7">
            <a:extLst>
              <a:ext uri="{FF2B5EF4-FFF2-40B4-BE49-F238E27FC236}">
                <a16:creationId xmlns:a16="http://schemas.microsoft.com/office/drawing/2014/main" id="{14ECB2EF-5775-9489-D1A3-EF3F844D67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5179519"/>
              </p:ext>
            </p:extLst>
          </p:nvPr>
        </p:nvGraphicFramePr>
        <p:xfrm>
          <a:off x="-859400" y="1716271"/>
          <a:ext cx="6548999" cy="3952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2BB87B-8676-5750-B65E-96FDD488736C}"/>
                  </a:ext>
                </a:extLst>
              </p:cNvPr>
              <p:cNvSpPr txBox="1"/>
              <p:nvPr/>
            </p:nvSpPr>
            <p:spPr>
              <a:xfrm>
                <a:off x="4904709" y="1585259"/>
                <a:ext cx="6961854" cy="40839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2000" dirty="0"/>
                  <a:t>Input: </a:t>
                </a:r>
              </a:p>
              <a:p>
                <a:pPr>
                  <a:lnSpc>
                    <a:spcPct val="105000"/>
                  </a:lnSpc>
                </a:pPr>
                <a:r>
                  <a:rPr lang="en-US" sz="2000" dirty="0"/>
                  <a:t>Payoff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2000" dirty="0"/>
                  <a:t>, iterations T</a:t>
                </a:r>
              </a:p>
              <a:p>
                <a:pPr>
                  <a:lnSpc>
                    <a:spcPct val="105000"/>
                  </a:lnSpc>
                </a:pPr>
                <a:endParaRPr lang="en-US" sz="2000" dirty="0"/>
              </a:p>
              <a:p>
                <a:pPr>
                  <a:lnSpc>
                    <a:spcPct val="105000"/>
                  </a:lnSpc>
                </a:pPr>
                <a:r>
                  <a:rPr lang="en-US" sz="2000" dirty="0"/>
                  <a:t>Output:</a:t>
                </a:r>
              </a:p>
              <a:p>
                <a:pPr>
                  <a:lnSpc>
                    <a:spcPct val="105000"/>
                  </a:lnSpc>
                </a:pPr>
                <a:r>
                  <a:rPr lang="en-US" sz="2000" dirty="0"/>
                  <a:t>Average strategies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/>
                  <a:t>.</a:t>
                </a:r>
              </a:p>
              <a:p>
                <a:pPr>
                  <a:lnSpc>
                    <a:spcPct val="105000"/>
                  </a:lnSpc>
                </a:pPr>
                <a:endParaRPr lang="en-US" sz="2000" dirty="0"/>
              </a:p>
              <a:p>
                <a:pPr>
                  <a:lnSpc>
                    <a:spcPct val="105000"/>
                  </a:lnSpc>
                </a:pPr>
                <a:r>
                  <a:rPr lang="en-HK" sz="2000" dirty="0"/>
                  <a:t>Guarantee: time-averages approach Nash (low exploitability)</a:t>
                </a:r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2BB87B-8676-5750-B65E-96FDD4887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709" y="1585259"/>
                <a:ext cx="6961854" cy="4083933"/>
              </a:xfrm>
              <a:prstGeom prst="rect">
                <a:avLst/>
              </a:prstGeom>
              <a:blipFill>
                <a:blip r:embed="rId8"/>
                <a:stretch>
                  <a:fillRect l="-2368" t="-1858" r="-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D42B43-28DB-C7CA-10B9-9234BAF4B228}"/>
                  </a:ext>
                </a:extLst>
              </p:cNvPr>
              <p:cNvSpPr txBox="1"/>
              <p:nvPr/>
            </p:nvSpPr>
            <p:spPr>
              <a:xfrm>
                <a:off x="1805499" y="2667902"/>
                <a:ext cx="12192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0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16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HK" sz="16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HK" sz="1600" i="1" dirty="0" smtClean="0">
                        <a:latin typeface="Cambria Math" panose="02040503050406030204" pitchFamily="18" charset="0"/>
                      </a:rPr>
                      <m:t>​</m:t>
                    </m:r>
                    <m:d>
                      <m:dPr>
                        <m:ctrlPr>
                          <a:rPr lang="en-HK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sz="16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HK" sz="1600" i="1" dirty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sz="1600" i="1" dirty="0" err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HK" sz="1600" i="1" dirty="0" err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sz="1600" i="1" dirty="0" err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  <m:r>
                              <a:rPr lang="en-HK" sz="1600" i="1" dirty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HK" sz="1600" i="1" dirty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HK" sz="1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HK" sz="1600" i="1" dirty="0">
                          <a:latin typeface="Cambria Math" panose="02040503050406030204" pitchFamily="18" charset="0"/>
                        </a:rPr>
                        <m:t>​</m:t>
                      </m:r>
                      <m:d>
                        <m:dPr>
                          <m:ctrlPr>
                            <a:rPr lang="en-HK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HK" sz="16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HK" sz="1600" i="1" dirty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HK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HK" sz="1600" i="1" dirty="0" err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HK" sz="1600" i="1" dirty="0" err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p>
                              </m:sSubSup>
                              <m:r>
                                <a:rPr lang="en-HK" sz="1600" i="1" dirty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HK" sz="1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5000"/>
                  </a:lnSpc>
                </a:pP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5000"/>
                  </a:lnSpc>
                </a:pPr>
                <a:endParaRPr lang="en-US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D42B43-28DB-C7CA-10B9-9234BAF4B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499" y="2667902"/>
                <a:ext cx="1219200" cy="914400"/>
              </a:xfrm>
              <a:prstGeom prst="rect">
                <a:avLst/>
              </a:prstGeom>
              <a:blipFill>
                <a:blip r:embed="rId9"/>
                <a:stretch>
                  <a:fillRect l="-10309" r="-6186" b="-39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348BFB2-7020-4D1A-B59A-37B39A667E29}"/>
              </a:ext>
            </a:extLst>
          </p:cNvPr>
          <p:cNvSpPr txBox="1"/>
          <p:nvPr/>
        </p:nvSpPr>
        <p:spPr>
          <a:xfrm>
            <a:off x="-3352800" y="712651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0889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49FB1-9E40-7C73-EFDA-C356E0156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AC55D-BEA0-D25B-F436-7AA27CFD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Addition step to the Regret Matching Implementation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FBE5-E58D-E1AE-B400-E9B9A9146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7850-4A32-48D9-B65E-F551EAA4CC04}" type="datetime1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2A943-498A-E107-AE6C-2DCEC074C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32C40-67C9-30D1-8F81-1A2F4F88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8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627E4C5-9A6C-5D39-AD77-73BC498A0A6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/>
              <a:t>Symmetrisation</a:t>
            </a:r>
            <a:r>
              <a:rPr lang="en-US" dirty="0"/>
              <a:t> for Hart Comparison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207E3-46B3-62EA-ECAD-E5EE62D45041}"/>
              </a:ext>
            </a:extLst>
          </p:cNvPr>
          <p:cNvSpPr txBox="1"/>
          <p:nvPr/>
        </p:nvSpPr>
        <p:spPr>
          <a:xfrm>
            <a:off x="2754923" y="8088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CC185-5651-A42D-9DE0-FA9AF0294131}"/>
              </a:ext>
            </a:extLst>
          </p:cNvPr>
          <p:cNvSpPr txBox="1"/>
          <p:nvPr/>
        </p:nvSpPr>
        <p:spPr>
          <a:xfrm>
            <a:off x="319188" y="1503036"/>
            <a:ext cx="11364812" cy="65764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</a:pPr>
            <a:r>
              <a:rPr lang="en-HK" sz="2000" dirty="0"/>
              <a:t>Hart’s prediction is for exchangeable (symmetrised) play, </a:t>
            </a:r>
          </a:p>
          <a:p>
            <a:pPr>
              <a:lnSpc>
                <a:spcPct val="105000"/>
              </a:lnSpc>
            </a:pPr>
            <a:r>
              <a:rPr lang="en-HK" sz="2000" dirty="0"/>
              <a:t>so I symmetrise the final time-averages before comparing marginals.</a:t>
            </a:r>
            <a:endParaRPr lang="en-US" sz="20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B7AC20C-4128-D3B3-8D9B-5981D53C7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188" y="2795443"/>
            <a:ext cx="2424012" cy="474762"/>
          </a:xfrm>
        </p:spPr>
        <p:txBody>
          <a:bodyPr/>
          <a:lstStyle/>
          <a:p>
            <a:r>
              <a:rPr lang="en-US" b="1" u="sng" dirty="0"/>
              <a:t>Permutation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F123A7-88F7-046A-DFA7-A346F5FCC6B5}"/>
                  </a:ext>
                </a:extLst>
              </p:cNvPr>
              <p:cNvSpPr txBox="1"/>
              <p:nvPr/>
            </p:nvSpPr>
            <p:spPr>
              <a:xfrm>
                <a:off x="325799" y="3270205"/>
                <a:ext cx="3215687" cy="1977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1600" dirty="0"/>
                  <a:t>Group allocations that are </a:t>
                </a:r>
              </a:p>
              <a:p>
                <a:pPr>
                  <a:lnSpc>
                    <a:spcPct val="105000"/>
                  </a:lnSpc>
                </a:pPr>
                <a:r>
                  <a:rPr lang="en-US" sz="1600" dirty="0"/>
                  <a:t>the same up to </a:t>
                </a:r>
                <a:r>
                  <a:rPr lang="en-US" sz="1600" dirty="0" err="1"/>
                  <a:t>relabelling</a:t>
                </a:r>
                <a:r>
                  <a:rPr lang="en-US" sz="1600" dirty="0"/>
                  <a:t>:</a:t>
                </a:r>
              </a:p>
              <a:p>
                <a:pPr>
                  <a:lnSpc>
                    <a:spcPct val="105000"/>
                  </a:lnSpc>
                </a:pPr>
                <a:endParaRPr lang="en-US" sz="1600" dirty="0"/>
              </a:p>
              <a:p>
                <a:pPr>
                  <a:lnSpc>
                    <a:spcPct val="105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⟺ 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sort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sort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pPr>
                  <a:lnSpc>
                    <a:spcPct val="105000"/>
                  </a:lnSpc>
                </a:pPr>
                <a:r>
                  <a:rPr lang="en-US" sz="1600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= {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’: 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sort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’) = 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sort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sz="1600" dirty="0"/>
                  <a:t>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F123A7-88F7-046A-DFA7-A346F5FCC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99" y="3270205"/>
                <a:ext cx="3215687" cy="1977149"/>
              </a:xfrm>
              <a:prstGeom prst="rect">
                <a:avLst/>
              </a:prstGeom>
              <a:blipFill>
                <a:blip r:embed="rId3"/>
                <a:stretch>
                  <a:fillRect l="-3937" t="-3822" r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15CB8A6-0009-CC9D-8B46-E677A66EC307}"/>
              </a:ext>
            </a:extLst>
          </p:cNvPr>
          <p:cNvSpPr txBox="1">
            <a:spLocks/>
          </p:cNvSpPr>
          <p:nvPr/>
        </p:nvSpPr>
        <p:spPr>
          <a:xfrm>
            <a:off x="3735043" y="2795443"/>
            <a:ext cx="2941527" cy="474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Accumulate class mass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D181440-B327-B5E9-605C-FABBD760257D}"/>
                  </a:ext>
                </a:extLst>
              </p:cNvPr>
              <p:cNvSpPr txBox="1"/>
              <p:nvPr/>
            </p:nvSpPr>
            <p:spPr>
              <a:xfrm>
                <a:off x="3735043" y="3270206"/>
                <a:ext cx="1533643" cy="7675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m:rPr>
                              <m:sty m:val="p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D181440-B327-B5E9-605C-FABBD7602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43" y="3270206"/>
                <a:ext cx="1533643" cy="767586"/>
              </a:xfrm>
              <a:prstGeom prst="rect">
                <a:avLst/>
              </a:prstGeom>
              <a:blipFill>
                <a:blip r:embed="rId4"/>
                <a:stretch>
                  <a:fillRect l="-4132" t="-111475" r="-16529" b="-145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B774AEF-199C-500A-CD69-001BE98F5733}"/>
              </a:ext>
            </a:extLst>
          </p:cNvPr>
          <p:cNvSpPr txBox="1">
            <a:spLocks/>
          </p:cNvSpPr>
          <p:nvPr/>
        </p:nvSpPr>
        <p:spPr>
          <a:xfrm>
            <a:off x="7211213" y="2795443"/>
            <a:ext cx="4980786" cy="474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Redistribute uniformly within each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A5299E3-BFCB-B45C-6A70-121FE67C8CB7}"/>
                  </a:ext>
                </a:extLst>
              </p:cNvPr>
              <p:cNvSpPr txBox="1"/>
              <p:nvPr/>
            </p:nvSpPr>
            <p:spPr>
              <a:xfrm>
                <a:off x="7211215" y="3270205"/>
                <a:ext cx="1845700" cy="1977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)|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A5299E3-BFCB-B45C-6A70-121FE67C8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215" y="3270205"/>
                <a:ext cx="1845700" cy="1977149"/>
              </a:xfrm>
              <a:prstGeom prst="rect">
                <a:avLst/>
              </a:prstGeom>
              <a:blipFill>
                <a:blip r:embed="rId5"/>
                <a:stretch>
                  <a:fillRect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C9E755C4-23BF-C8D9-0AE3-5A27B0CD8F70}"/>
              </a:ext>
            </a:extLst>
          </p:cNvPr>
          <p:cNvSpPr txBox="1">
            <a:spLocks/>
          </p:cNvSpPr>
          <p:nvPr/>
        </p:nvSpPr>
        <p:spPr>
          <a:xfrm>
            <a:off x="7211214" y="4258779"/>
            <a:ext cx="2627560" cy="474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15879F6-F878-975B-1C7F-23E16F4097AE}"/>
                  </a:ext>
                </a:extLst>
              </p:cNvPr>
              <p:cNvSpPr txBox="1"/>
              <p:nvPr/>
            </p:nvSpPr>
            <p:spPr>
              <a:xfrm>
                <a:off x="7211213" y="4826702"/>
                <a:ext cx="4472787" cy="1977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𝑠𝑦𝑚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𝑠𝑦𝑚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05000"/>
                  </a:lnSpc>
                </a:pPr>
                <a:endParaRPr lang="en-US" sz="1600" dirty="0"/>
              </a:p>
              <a:p>
                <a:pPr>
                  <a:lnSpc>
                    <a:spcPct val="105000"/>
                  </a:lnSpc>
                </a:pPr>
                <a:r>
                  <a:rPr lang="en-US" sz="1600" dirty="0"/>
                  <a:t>Now the induced random-battlefield </a:t>
                </a:r>
              </a:p>
              <a:p>
                <a:pPr>
                  <a:lnSpc>
                    <a:spcPct val="105000"/>
                  </a:lnSpc>
                </a:pPr>
                <a:r>
                  <a:rPr lang="en-US" sz="1600" dirty="0"/>
                  <a:t>marginal is </a:t>
                </a:r>
                <a:r>
                  <a:rPr lang="en-US" sz="1600" b="1" dirty="0"/>
                  <a:t>exchangeable</a:t>
                </a:r>
                <a:r>
                  <a:rPr lang="en-US" sz="1600" dirty="0"/>
                  <a:t> -&gt; comparable to Hart.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15879F6-F878-975B-1C7F-23E16F409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213" y="4826702"/>
                <a:ext cx="4472787" cy="1977149"/>
              </a:xfrm>
              <a:prstGeom prst="rect">
                <a:avLst/>
              </a:prstGeom>
              <a:blipFill>
                <a:blip r:embed="rId6"/>
                <a:stretch>
                  <a:fillRect l="-2542" t="-1282" r="-3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Arrow 37">
            <a:extLst>
              <a:ext uri="{FF2B5EF4-FFF2-40B4-BE49-F238E27FC236}">
                <a16:creationId xmlns:a16="http://schemas.microsoft.com/office/drawing/2014/main" id="{7B90600E-55DD-4889-D424-7830F79F513D}"/>
              </a:ext>
            </a:extLst>
          </p:cNvPr>
          <p:cNvSpPr/>
          <p:nvPr/>
        </p:nvSpPr>
        <p:spPr>
          <a:xfrm flipV="1">
            <a:off x="2852057" y="2838588"/>
            <a:ext cx="580571" cy="22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CDD55FD2-383F-2046-F455-57E8CC29E4A9}"/>
              </a:ext>
            </a:extLst>
          </p:cNvPr>
          <p:cNvSpPr/>
          <p:nvPr/>
        </p:nvSpPr>
        <p:spPr>
          <a:xfrm flipV="1">
            <a:off x="6653608" y="2893791"/>
            <a:ext cx="448750" cy="1734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728F718-E387-EACD-7EEF-813EB5B09326}"/>
              </a:ext>
            </a:extLst>
          </p:cNvPr>
          <p:cNvSpPr/>
          <p:nvPr/>
        </p:nvSpPr>
        <p:spPr>
          <a:xfrm rot="5400000" flipV="1">
            <a:off x="9042986" y="3923457"/>
            <a:ext cx="580571" cy="22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34809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14203-BCEA-A287-5B96-04819598D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8EF3-4ED0-3842-D1C4-9A87A48B7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18" y="263734"/>
            <a:ext cx="11540763" cy="378044"/>
          </a:xfrm>
        </p:spPr>
        <p:txBody>
          <a:bodyPr/>
          <a:lstStyle/>
          <a:p>
            <a:r>
              <a:rPr lang="en-US" dirty="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8AAAD-1C64-4911-1432-29909F865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3857" y="1259492"/>
                <a:ext cx="4710657" cy="4866481"/>
              </a:xfrm>
            </p:spPr>
            <p:txBody>
              <a:bodyPr/>
              <a:lstStyle/>
              <a:p>
                <a:r>
                  <a:rPr lang="en-US" b="1" dirty="0"/>
                  <a:t>Exploitability</a:t>
                </a:r>
              </a:p>
              <a:p>
                <a:pPr marL="342900" indent="-342900">
                  <a:buFontTx/>
                  <a:buChar char="-"/>
                </a:pPr>
                <a:r>
                  <a:rPr lang="en-HK" dirty="0"/>
                  <a:t>At Nash: no profitable deviation. Measure the remaining deviation incentive.</a:t>
                </a:r>
              </a:p>
              <a:p>
                <a:pPr marL="342900" indent="-342900">
                  <a:buFontTx/>
                  <a:buChar char="-"/>
                </a:pPr>
                <a:endParaRPr lang="en-HK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𝑀𝑞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Player incentive: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Exploit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(0 = Nash)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8AAAD-1C64-4911-1432-29909F865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857" y="1259492"/>
                <a:ext cx="4710657" cy="4866481"/>
              </a:xfrm>
              <a:blipFill>
                <a:blip r:embed="rId3"/>
                <a:stretch>
                  <a:fillRect l="-3495" t="-1563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D5C57-6299-9915-B878-5F3923E6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62B7-F8E8-4065-A21D-90A8A970CBC5}" type="datetime1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484C3-1302-D347-6E9F-5AC0CE34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4CCE-6970-2FFE-2DE4-549376316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9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47FC2B1-B6C7-EEEB-CAB6-7C9948E958F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Exploitability and Total Variation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8">
                <a:extLst>
                  <a:ext uri="{FF2B5EF4-FFF2-40B4-BE49-F238E27FC236}">
                    <a16:creationId xmlns:a16="http://schemas.microsoft.com/office/drawing/2014/main" id="{C6FE619B-74DB-DAD1-C5B4-0BFAE952D0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88713" y="1394619"/>
                <a:ext cx="6419430" cy="473135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61991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3984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85975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853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6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18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1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Induced random-battlefield marginal</a:t>
                </a:r>
              </a:p>
              <a:p>
                <a:r>
                  <a:rPr lang="en-US" dirty="0"/>
                  <a:t>- From a (</a:t>
                </a:r>
                <a:r>
                  <a:rPr lang="en-US" dirty="0" err="1"/>
                  <a:t>symmetrised</a:t>
                </a:r>
                <a:r>
                  <a:rPr lang="en-US" dirty="0"/>
                  <a:t>) mixed strategy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on allocations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 dirty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den>
                      </m:f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i="1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∈1,…,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=0,…,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Total Variation distance (compare to Hart)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𝑇𝑉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(0 = identical)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8">
                <a:extLst>
                  <a:ext uri="{FF2B5EF4-FFF2-40B4-BE49-F238E27FC236}">
                    <a16:creationId xmlns:a16="http://schemas.microsoft.com/office/drawing/2014/main" id="{C6FE619B-74DB-DAD1-C5B4-0BFAE952D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713" y="1394619"/>
                <a:ext cx="6419430" cy="4731354"/>
              </a:xfrm>
              <a:prstGeom prst="rect">
                <a:avLst/>
              </a:prstGeom>
              <a:blipFill>
                <a:blip r:embed="rId4"/>
                <a:stretch>
                  <a:fillRect l="-2569" t="-2406" r="-791" b="-21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11840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CL PPT Theme">
  <a:themeElements>
    <a:clrScheme name="Imperial colour theme">
      <a:dk1>
        <a:sysClr val="windowText" lastClr="000000"/>
      </a:dk1>
      <a:lt1>
        <a:sysClr val="window" lastClr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College Standard Font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5000"/>
          </a:lnSpc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Arial_Imperial_PowerPoint_16_9_simplified template_with_instrucs" id="{E2003566-CB3B-AF4B-AC63-3C69992DFC2C}" vid="{F435D263-C53D-E44B-AFB4-0237A8A90C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4BBFDCE9C65C45B257CD4C89E0CC4C" ma:contentTypeVersion="3" ma:contentTypeDescription="Create a new document." ma:contentTypeScope="" ma:versionID="024eea61a99e276f29bb4de829abc010">
  <xsd:schema xmlns:xsd="http://www.w3.org/2001/XMLSchema" xmlns:xs="http://www.w3.org/2001/XMLSchema" xmlns:p="http://schemas.microsoft.com/office/2006/metadata/properties" xmlns:ns2="58ccc919-a085-4c55-a8d0-fc57436857d8" targetNamespace="http://schemas.microsoft.com/office/2006/metadata/properties" ma:root="true" ma:fieldsID="6c52aa458bad14d68220b81cc9789cb2" ns2:_="">
    <xsd:import namespace="58ccc919-a085-4c55-a8d0-fc57436857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ccc919-a085-4c55-a8d0-fc57436857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CC2720-3352-404F-8526-0437378EE5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7BB4C6-127E-40DB-83D0-BAD626190316}">
  <ds:schemaRefs>
    <ds:schemaRef ds:uri="http://schemas.openxmlformats.org/package/2006/metadata/core-properties"/>
    <ds:schemaRef ds:uri="df1ede62-d5df-40e3-a8ec-fa53b1631612"/>
    <ds:schemaRef ds:uri="http://schemas.microsoft.com/office/2006/documentManagement/types"/>
    <ds:schemaRef ds:uri="http://purl.org/dc/dcmitype/"/>
    <ds:schemaRef ds:uri="6d1e2927-7a8e-4755-b112-de5aaecc1c06"/>
    <ds:schemaRef ds:uri="http://www.w3.org/XML/1998/namespace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d0201ca7-26fa-426c-b12d-c4c6e5857dcc"/>
  </ds:schemaRefs>
</ds:datastoreItem>
</file>

<file path=customXml/itemProps3.xml><?xml version="1.0" encoding="utf-8"?>
<ds:datastoreItem xmlns:ds="http://schemas.openxmlformats.org/officeDocument/2006/customXml" ds:itemID="{415F9C85-2A2E-4CCB-A15B-A8CB00AEF0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ccc919-a085-4c55-a8d0-fc57436857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ICL PPT Theme</Template>
  <TotalTime>6249</TotalTime>
  <Words>1986</Words>
  <Application>Microsoft Macintosh PowerPoint</Application>
  <PresentationFormat>Widescreen</PresentationFormat>
  <Paragraphs>232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Inter Medium</vt:lpstr>
      <vt:lpstr>Arial</vt:lpstr>
      <vt:lpstr>Calibri</vt:lpstr>
      <vt:lpstr>Cambria Math</vt:lpstr>
      <vt:lpstr>ICL PPT Theme</vt:lpstr>
      <vt:lpstr>Learning and Equilibrium Structure in Discrete Colonel Blotto</vt:lpstr>
      <vt:lpstr>PowerPoint Presentation</vt:lpstr>
      <vt:lpstr>Math Formulation</vt:lpstr>
      <vt:lpstr>Theory </vt:lpstr>
      <vt:lpstr>Discrete Colonel Blotto and General Lotto Games by Sergiu Hart</vt:lpstr>
      <vt:lpstr>General Lotto and Colonel Solution</vt:lpstr>
      <vt:lpstr>Regret Matching Implementation by Neller and Lanctot</vt:lpstr>
      <vt:lpstr>My Addition step to the Regret Matching Implementation</vt:lpstr>
      <vt:lpstr>Metrics</vt:lpstr>
      <vt:lpstr>My implementation</vt:lpstr>
      <vt:lpstr>Results 1: Value</vt:lpstr>
      <vt:lpstr>Results 2: Convergence to Nash</vt:lpstr>
      <vt:lpstr>Results 3: Hart marginal vs learned marginal</vt:lpstr>
      <vt:lpstr>Takeaway</vt:lpstr>
      <vt:lpstr>Thank you  QnA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Yap, Scott C H</dc:creator>
  <cp:lastModifiedBy>Yap, Scott C H</cp:lastModifiedBy>
  <cp:revision>12</cp:revision>
  <dcterms:created xsi:type="dcterms:W3CDTF">2026-01-03T07:21:43Z</dcterms:created>
  <dcterms:modified xsi:type="dcterms:W3CDTF">2026-01-07T20:36:35Z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0x010100A04BBFDCE9C65C45B257CD4C89E0CC4C</vt:lpwstr>
  </property>
</Properties>
</file>